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26"/>
  </p:notesMasterIdLst>
  <p:handoutMasterIdLst>
    <p:handoutMasterId r:id="rId27"/>
  </p:handoutMasterIdLst>
  <p:sldIdLst>
    <p:sldId id="671" r:id="rId2"/>
    <p:sldId id="770" r:id="rId3"/>
    <p:sldId id="717" r:id="rId4"/>
    <p:sldId id="760" r:id="rId5"/>
    <p:sldId id="762" r:id="rId6"/>
    <p:sldId id="761" r:id="rId7"/>
    <p:sldId id="764" r:id="rId8"/>
    <p:sldId id="718" r:id="rId9"/>
    <p:sldId id="719" r:id="rId10"/>
    <p:sldId id="720" r:id="rId11"/>
    <p:sldId id="721" r:id="rId12"/>
    <p:sldId id="722" r:id="rId13"/>
    <p:sldId id="723" r:id="rId14"/>
    <p:sldId id="724" r:id="rId15"/>
    <p:sldId id="727" r:id="rId16"/>
    <p:sldId id="766" r:id="rId17"/>
    <p:sldId id="767" r:id="rId18"/>
    <p:sldId id="768" r:id="rId19"/>
    <p:sldId id="769" r:id="rId20"/>
    <p:sldId id="754" r:id="rId21"/>
    <p:sldId id="734" r:id="rId22"/>
    <p:sldId id="765" r:id="rId23"/>
    <p:sldId id="763" r:id="rId24"/>
    <p:sldId id="686" r:id="rId25"/>
  </p:sldIdLst>
  <p:sldSz cx="9144000" cy="6858000" type="screen4x3"/>
  <p:notesSz cx="6699250" cy="9836150"/>
  <p:custDataLst>
    <p:tags r:id="rId28"/>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6699FF"/>
    <a:srgbClr val="3366FF"/>
    <a:srgbClr val="FF9966"/>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422" autoAdjust="0"/>
    <p:restoredTop sz="94600" autoAdjust="0"/>
  </p:normalViewPr>
  <p:slideViewPr>
    <p:cSldViewPr snapToGrid="0">
      <p:cViewPr varScale="1">
        <p:scale>
          <a:sx n="122" d="100"/>
          <a:sy n="122" d="100"/>
        </p:scale>
        <p:origin x="-1314" y="-84"/>
      </p:cViewPr>
      <p:guideLst>
        <p:guide orient="horz" pos="3705"/>
        <p:guide orient="horz" pos="1185"/>
        <p:guide pos="254"/>
        <p:guide pos="2892"/>
        <p:guide pos="554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ja-JP"/>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ja-JP"/>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ja-JP"/>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BDAA7F24-79FA-4A1A-A9D8-F381F80980B2}" type="slidenum">
              <a:rPr lang="en-GB" altLang="ja-JP"/>
              <a:pPr>
                <a:defRPr/>
              </a:pPr>
              <a:t>‹#›</a:t>
            </a:fld>
            <a:endParaRPr lang="en-GB" altLang="ja-JP"/>
          </a:p>
        </p:txBody>
      </p:sp>
    </p:spTree>
    <p:extLst>
      <p:ext uri="{BB962C8B-B14F-4D97-AF65-F5344CB8AC3E}">
        <p14:creationId xmlns:p14="http://schemas.microsoft.com/office/powerpoint/2010/main" val="296696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ja-JP"/>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ja-JP"/>
          </a:p>
        </p:txBody>
      </p:sp>
      <p:sp>
        <p:nvSpPr>
          <p:cNvPr id="2458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altLang="ja-JP" noProof="0" smtClean="0"/>
              <a:t>Klicken Sie, um die Formate des Vorlagentextes zu bearbeiten</a:t>
            </a:r>
          </a:p>
          <a:p>
            <a:pPr lvl="1"/>
            <a:r>
              <a:rPr lang="en-GB" altLang="ja-JP" noProof="0" smtClean="0"/>
              <a:t>Zweite Ebene</a:t>
            </a:r>
          </a:p>
          <a:p>
            <a:pPr lvl="2"/>
            <a:r>
              <a:rPr lang="en-GB" altLang="ja-JP" noProof="0" smtClean="0"/>
              <a:t>Dritte Ebene</a:t>
            </a:r>
          </a:p>
          <a:p>
            <a:pPr lvl="3"/>
            <a:r>
              <a:rPr lang="en-GB" altLang="ja-JP" noProof="0" smtClean="0"/>
              <a:t>Vierte Ebene</a:t>
            </a:r>
          </a:p>
          <a:p>
            <a:pPr lvl="4"/>
            <a:r>
              <a:rPr lang="en-GB" altLang="ja-JP"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ja-JP"/>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D4EE3C52-B299-4082-AB9F-E4CDB873ED3A}" type="slidenum">
              <a:rPr lang="en-GB" altLang="ja-JP"/>
              <a:pPr>
                <a:defRPr/>
              </a:pPr>
              <a:t>‹#›</a:t>
            </a:fld>
            <a:endParaRPr lang="en-GB" altLang="ja-JP"/>
          </a:p>
        </p:txBody>
      </p:sp>
    </p:spTree>
    <p:extLst>
      <p:ext uri="{BB962C8B-B14F-4D97-AF65-F5344CB8AC3E}">
        <p14:creationId xmlns:p14="http://schemas.microsoft.com/office/powerpoint/2010/main" val="777017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732">
              <a:defRPr>
                <a:solidFill>
                  <a:schemeClr val="tx1"/>
                </a:solidFill>
                <a:latin typeface="Arial" charset="0"/>
              </a:defRPr>
            </a:lvl1pPr>
            <a:lvl2pPr marL="742758" indent="-285676" defTabSz="942732">
              <a:defRPr>
                <a:solidFill>
                  <a:schemeClr val="tx1"/>
                </a:solidFill>
                <a:latin typeface="Arial" charset="0"/>
              </a:defRPr>
            </a:lvl2pPr>
            <a:lvl3pPr marL="1142706" indent="-228541" defTabSz="942732">
              <a:defRPr>
                <a:solidFill>
                  <a:schemeClr val="tx1"/>
                </a:solidFill>
                <a:latin typeface="Arial" charset="0"/>
              </a:defRPr>
            </a:lvl3pPr>
            <a:lvl4pPr marL="1599789" indent="-228541" defTabSz="942732">
              <a:defRPr>
                <a:solidFill>
                  <a:schemeClr val="tx1"/>
                </a:solidFill>
                <a:latin typeface="Arial" charset="0"/>
              </a:defRPr>
            </a:lvl4pPr>
            <a:lvl5pPr marL="2056871" indent="-228541" defTabSz="942732">
              <a:defRPr>
                <a:solidFill>
                  <a:schemeClr val="tx1"/>
                </a:solidFill>
                <a:latin typeface="Arial" charset="0"/>
              </a:defRPr>
            </a:lvl5pPr>
            <a:lvl6pPr marL="2513953" indent="-228541" defTabSz="942732" eaLnBrk="0" fontAlgn="base" hangingPunct="0">
              <a:spcBef>
                <a:spcPct val="0"/>
              </a:spcBef>
              <a:spcAft>
                <a:spcPct val="0"/>
              </a:spcAft>
              <a:defRPr>
                <a:solidFill>
                  <a:schemeClr val="tx1"/>
                </a:solidFill>
                <a:latin typeface="Arial" charset="0"/>
              </a:defRPr>
            </a:lvl6pPr>
            <a:lvl7pPr marL="2971036" indent="-228541" defTabSz="942732" eaLnBrk="0" fontAlgn="base" hangingPunct="0">
              <a:spcBef>
                <a:spcPct val="0"/>
              </a:spcBef>
              <a:spcAft>
                <a:spcPct val="0"/>
              </a:spcAft>
              <a:defRPr>
                <a:solidFill>
                  <a:schemeClr val="tx1"/>
                </a:solidFill>
                <a:latin typeface="Arial" charset="0"/>
              </a:defRPr>
            </a:lvl7pPr>
            <a:lvl8pPr marL="3428118" indent="-228541" defTabSz="942732" eaLnBrk="0" fontAlgn="base" hangingPunct="0">
              <a:spcBef>
                <a:spcPct val="0"/>
              </a:spcBef>
              <a:spcAft>
                <a:spcPct val="0"/>
              </a:spcAft>
              <a:defRPr>
                <a:solidFill>
                  <a:schemeClr val="tx1"/>
                </a:solidFill>
                <a:latin typeface="Arial" charset="0"/>
              </a:defRPr>
            </a:lvl8pPr>
            <a:lvl9pPr marL="3885201" indent="-228541" defTabSz="942732"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solidFill>
                  <a:prstClr val="black"/>
                </a:solidFill>
              </a:rPr>
              <a:pPr/>
              <a:t>1</a:t>
            </a:fld>
            <a:endParaRPr lang="en-GB" altLang="ja-JP" dirty="0" smtClean="0">
              <a:solidFill>
                <a:prstClr val="black"/>
              </a:solidFill>
            </a:endParaRPr>
          </a:p>
        </p:txBody>
      </p:sp>
      <p:sp>
        <p:nvSpPr>
          <p:cNvPr id="26627" name="Rectangle 2"/>
          <p:cNvSpPr>
            <a:spLocks noGrp="1" noRot="1" noChangeAspect="1" noChangeArrowheads="1" noTextEdit="1"/>
          </p:cNvSpPr>
          <p:nvPr>
            <p:ph type="sldImg"/>
          </p:nvPr>
        </p:nvSpPr>
        <p:spPr>
          <a:xfrm>
            <a:off x="890588" y="738188"/>
            <a:ext cx="4918075" cy="3687762"/>
          </a:xfrm>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10</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11</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19</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20</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21</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22</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708F808-DC92-48B3-B483-C3334EF1BA6A}" type="slidenum">
              <a:rPr lang="en-GB" altLang="ja-JP" smtClean="0"/>
              <a:pPr/>
              <a:t>23</a:t>
            </a:fld>
            <a:endParaRPr lang="en-GB"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3</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4</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5</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6</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7</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8</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C5BBBE0C-03B0-44BC-835E-431F20905B5B}" type="slidenum">
              <a:rPr lang="en-GB" altLang="ja-JP" smtClean="0"/>
              <a:pPr/>
              <a:t>9</a:t>
            </a:fld>
            <a:endParaRPr lang="en-GB" altLang="ja-JP"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Grp="1" noChangeArrowheads="1"/>
          </p:cNvSpPr>
          <p:nvPr>
            <p:ph type="ctrTitle" sz="quarter"/>
          </p:nvPr>
        </p:nvSpPr>
        <p:spPr>
          <a:xfrm>
            <a:off x="727075" y="1260475"/>
            <a:ext cx="6757988"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28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title style</a:t>
            </a:r>
            <a:endParaRPr lang="de-DE" altLang="ja-JP" noProof="0" smtClean="0"/>
          </a:p>
        </p:txBody>
      </p:sp>
      <p:sp>
        <p:nvSpPr>
          <p:cNvPr id="1075205" name="Rectangle 5"/>
          <p:cNvSpPr>
            <a:spLocks noGrp="1" noChangeArrowheads="1"/>
          </p:cNvSpPr>
          <p:nvPr>
            <p:ph type="subTitle" sz="quarter" idx="1"/>
          </p:nvPr>
        </p:nvSpPr>
        <p:spPr>
          <a:xfrm>
            <a:off x="727075" y="2571752"/>
            <a:ext cx="6764338" cy="773113"/>
          </a:xfrm>
        </p:spPr>
        <p:txBody>
          <a:bodyPr lIns="91440" rIns="91440"/>
          <a:lstStyle>
            <a:lvl1pPr marL="0" indent="0">
              <a:buFont typeface="Wingdings" pitchFamily="2" charset="2"/>
              <a:buNone/>
              <a:defRPr sz="2200"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en-US" altLang="ja-JP" noProof="0" smtClean="0"/>
              <a:t>Click to edit Master text styles</a:t>
            </a:r>
          </a:p>
        </p:txBody>
      </p:sp>
    </p:spTree>
    <p:extLst>
      <p:ext uri="{BB962C8B-B14F-4D97-AF65-F5344CB8AC3E}">
        <p14:creationId xmlns:p14="http://schemas.microsoft.com/office/powerpoint/2010/main" val="341590773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正方形/長方形 2"/>
          <p:cNvSpPr/>
          <p:nvPr userDrawn="1"/>
        </p:nvSpPr>
        <p:spPr bwMode="auto">
          <a:xfrm>
            <a:off x="0" y="648677"/>
            <a:ext cx="9144000" cy="473541"/>
          </a:xfrm>
          <a:prstGeom prst="rect">
            <a:avLst/>
          </a:prstGeom>
          <a:solidFill>
            <a:schemeClr val="accent6">
              <a:lumMod val="20000"/>
              <a:lumOff val="80000"/>
            </a:schemeClr>
          </a:solidFill>
          <a:ln w="12700" cap="flat" cmpd="sng" algn="ctr">
            <a:solidFill>
              <a:schemeClr val="accent6">
                <a:lumMod val="20000"/>
                <a:lumOff val="8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 name="タイトル 1"/>
          <p:cNvSpPr>
            <a:spLocks noGrp="1"/>
          </p:cNvSpPr>
          <p:nvPr>
            <p:ph type="title"/>
          </p:nvPr>
        </p:nvSpPr>
        <p:spPr>
          <a:xfrm>
            <a:off x="1" y="43150"/>
            <a:ext cx="9143999" cy="600075"/>
          </a:xfrm>
        </p:spPr>
        <p:txBody>
          <a:bodyPr/>
          <a:lstStyle>
            <a:lvl1pPr algn="ctr">
              <a:defRPr sz="3600" b="0">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cxnSp>
        <p:nvCxnSpPr>
          <p:cNvPr id="4" name="直線コネクタ 3"/>
          <p:cNvCxnSpPr/>
          <p:nvPr userDrawn="1"/>
        </p:nvCxnSpPr>
        <p:spPr bwMode="auto">
          <a:xfrm>
            <a:off x="0" y="648677"/>
            <a:ext cx="9144000" cy="0"/>
          </a:xfrm>
          <a:prstGeom prst="line">
            <a:avLst/>
          </a:prstGeom>
          <a:solidFill>
            <a:schemeClr val="accent1"/>
          </a:solidFill>
          <a:ln w="76200" cap="flat" cmpd="sng" algn="ctr">
            <a:solidFill>
              <a:schemeClr val="accent4"/>
            </a:solidFill>
            <a:prstDash val="solid"/>
            <a:round/>
            <a:headEnd type="none" w="med" len="med"/>
            <a:tailEnd type="none" w="med" len="med"/>
          </a:ln>
          <a:effectLst>
            <a:outerShdw blurRad="50800" dist="38100" dir="16200000" rotWithShape="0">
              <a:prstClr val="black">
                <a:alpha val="40000"/>
              </a:prstClr>
            </a:outerShdw>
          </a:effectLst>
          <a:extLst/>
        </p:spPr>
      </p:cxnSp>
    </p:spTree>
    <p:extLst>
      <p:ext uri="{BB962C8B-B14F-4D97-AF65-F5344CB8AC3E}">
        <p14:creationId xmlns:p14="http://schemas.microsoft.com/office/powerpoint/2010/main" val="165356438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19295655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6317029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09297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299"/>
            <a:ext cx="9144000" cy="5433523"/>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ja-JP" altLang="en-US" b="1"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5" descr="Hintergrund"/>
          <p:cNvPicPr>
            <a:picLocks noChangeAspect="1" noChangeArrowheads="1"/>
          </p:cNvPicPr>
          <p:nvPr userDrawn="1"/>
        </p:nvPicPr>
        <p:blipFill>
          <a:blip r:embed="rId7">
            <a:extLst>
              <a:ext uri="{28A0092B-C50C-407E-A947-70E740481C1C}">
                <a14:useLocalDpi xmlns:a14="http://schemas.microsoft.com/office/drawing/2010/main" val="0"/>
              </a:ext>
            </a:extLst>
          </a:blip>
          <a:srcRect b="92570"/>
          <a:stretch>
            <a:fillRect/>
          </a:stretch>
        </p:blipFill>
        <p:spPr bwMode="auto">
          <a:xfrm>
            <a:off x="0" y="6557658"/>
            <a:ext cx="9144000" cy="31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4" y="230188"/>
            <a:ext cx="842378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altLang="ja-JP" dirty="0" smtClean="0"/>
              <a:t>Click to edit Master title style</a:t>
            </a:r>
            <a:endParaRPr lang="de-DE" altLang="ja-JP" dirty="0"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1031" name="Picture 6" descr="schatten"/>
          <p:cNvPicPr>
            <a:picLocks noChangeAspect="1" noChangeArrowheads="1"/>
          </p:cNvPicPr>
          <p:nvPr userDrawn="1"/>
        </p:nvPicPr>
        <p:blipFill>
          <a:blip r:embed="rId8">
            <a:lum bright="36000"/>
            <a:extLst>
              <a:ext uri="{28A0092B-C50C-407E-A947-70E740481C1C}">
                <a14:useLocalDpi xmlns:a14="http://schemas.microsoft.com/office/drawing/2010/main" val="0"/>
              </a:ext>
            </a:extLst>
          </a:blip>
          <a:srcRect/>
          <a:stretch>
            <a:fillRect/>
          </a:stretch>
        </p:blipFill>
        <p:spPr bwMode="auto">
          <a:xfrm>
            <a:off x="0" y="6436823"/>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userDrawn="1"/>
        </p:nvSpPr>
        <p:spPr>
          <a:xfrm>
            <a:off x="23344" y="6581103"/>
            <a:ext cx="4418552" cy="261610"/>
          </a:xfrm>
          <a:prstGeom prst="rect">
            <a:avLst/>
          </a:prstGeom>
          <a:noFill/>
        </p:spPr>
        <p:txBody>
          <a:bodyPr wrap="square" rtlCol="0">
            <a:spAutoFit/>
          </a:bodyPr>
          <a:lstStyle/>
          <a:p>
            <a:r>
              <a:rPr kumimoji="1" lang="en-US" altLang="ja-JP" sz="1100" b="1" dirty="0" smtClean="0">
                <a:latin typeface="Arial Black" panose="020B0A04020102020204" pitchFamily="34" charset="0"/>
                <a:ea typeface="Meiryo UI" panose="020B0604030504040204" pitchFamily="50" charset="-128"/>
                <a:cs typeface="Arial" panose="020B0604020202020204" pitchFamily="34" charset="0"/>
              </a:rPr>
              <a:t>HD Visual </a:t>
            </a:r>
            <a:r>
              <a:rPr kumimoji="1" lang="en-US" altLang="ja-JP" sz="1100" b="1" dirty="0" smtClean="0">
                <a:solidFill>
                  <a:schemeClr val="tx1"/>
                </a:solidFill>
                <a:latin typeface="Arial Black" panose="020B0A04020102020204" pitchFamily="34" charset="0"/>
                <a:ea typeface="Meiryo UI" panose="020B0604030504040204" pitchFamily="50" charset="-128"/>
                <a:cs typeface="Arial" panose="020B0604020202020204" pitchFamily="34" charset="0"/>
              </a:rPr>
              <a:t>Communication </a:t>
            </a:r>
            <a:r>
              <a:rPr kumimoji="1" lang="en-US" altLang="ja-JP" sz="1100" b="1" dirty="0" smtClean="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rPr>
              <a:t>System</a:t>
            </a:r>
            <a:endParaRPr kumimoji="1" lang="ja-JP" altLang="en-US" sz="1100" b="1" dirty="0">
              <a:solidFill>
                <a:schemeClr val="accent5">
                  <a:lumMod val="75000"/>
                </a:schemeClr>
              </a:solidFill>
              <a:latin typeface="Arial Black" panose="020B0A04020102020204" pitchFamily="34" charset="0"/>
              <a:ea typeface="Meiryo UI" panose="020B0604030504040204" pitchFamily="50" charset="-128"/>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8" r:id="rId5"/>
  </p:sldLayoutIdLst>
  <p:transition spd="med">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tx1"/>
          </a:solidFill>
          <a:latin typeface="Arial Black" panose="020B0A04020102020204" pitchFamily="34" charset="0"/>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b="1">
          <a:solidFill>
            <a:schemeClr val="tx1"/>
          </a:solidFill>
          <a:latin typeface="Arial" panose="020B0604020202020204" pitchFamily="34" charset="0"/>
          <a:ea typeface="Meiryo UI" panose="020B0604030504040204" pitchFamily="50" charset="-128"/>
          <a:cs typeface="Arial" panose="020B0604020202020204" pitchFamily="34" charset="0"/>
        </a:defRPr>
      </a:lvl1pPr>
      <a:lvl2pPr marL="381000"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2pPr>
      <a:lvl3pPr marL="561975" indent="-179388"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3pPr>
      <a:lvl4pPr marL="752475" indent="-188913" algn="l" rtl="0" eaLnBrk="0" fontAlgn="base" hangingPunct="0">
        <a:spcBef>
          <a:spcPct val="20000"/>
        </a:spcBef>
        <a:spcAft>
          <a:spcPct val="0"/>
        </a:spcAft>
        <a:buClr>
          <a:schemeClr val="accent1"/>
        </a:buClr>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4pPr>
      <a:lvl5pPr marL="962025" indent="-207963" algn="l" rtl="0" eaLnBrk="0" fontAlgn="base" hangingPunct="0">
        <a:spcBef>
          <a:spcPct val="20000"/>
        </a:spcBef>
        <a:spcAft>
          <a:spcPct val="0"/>
        </a:spcAft>
        <a:buClr>
          <a:schemeClr val="accent1"/>
        </a:buClr>
        <a:buFont typeface="Wingdings" pitchFamily="2" charset="2"/>
        <a:buChar char="§"/>
        <a:defRPr b="1">
          <a:solidFill>
            <a:schemeClr val="tx1"/>
          </a:solidFill>
          <a:latin typeface="Arial" panose="020B0604020202020204" pitchFamily="34" charset="0"/>
          <a:ea typeface="Meiryo UI" panose="020B0604030504040204" pitchFamily="50" charset="-128"/>
          <a:cs typeface="Arial" panose="020B0604020202020204" pitchFamily="34" charset="0"/>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X_VC1600黒"/>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1654" y="471354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5" name="サブタイトル 2"/>
          <p:cNvSpPr>
            <a:spLocks noGrp="1"/>
          </p:cNvSpPr>
          <p:nvPr>
            <p:ph type="subTitle" sz="quarter" idx="1"/>
          </p:nvPr>
        </p:nvSpPr>
        <p:spPr>
          <a:xfrm>
            <a:off x="594220" y="1969486"/>
            <a:ext cx="7920000" cy="1800000"/>
          </a:xfrm>
        </p:spPr>
        <p:txBody>
          <a:bodyPr/>
          <a:lstStyle/>
          <a:p>
            <a:pPr algn="ctr"/>
            <a:r>
              <a:rPr lang="en-US" altLang="ja-JP" sz="3600" dirty="0" smtClean="0">
                <a:latin typeface="Arial Black" panose="020B0A04020102020204" pitchFamily="34" charset="0"/>
              </a:rPr>
              <a:t>Embedded MCU</a:t>
            </a:r>
          </a:p>
          <a:p>
            <a:pPr algn="ctr"/>
            <a:r>
              <a:rPr lang="en-US" altLang="ja-JP" sz="3600" dirty="0" smtClean="0">
                <a:latin typeface="Arial Black" panose="020B0A04020102020204" pitchFamily="34" charset="0"/>
              </a:rPr>
              <a:t>(Multiple Connection Function)</a:t>
            </a:r>
            <a:endParaRPr lang="de-DE" altLang="ja-JP" sz="2400" dirty="0">
              <a:latin typeface="Arial Black" panose="020B0A04020102020204" pitchFamily="34" charset="0"/>
            </a:endParaRPr>
          </a:p>
        </p:txBody>
      </p:sp>
      <p:sp>
        <p:nvSpPr>
          <p:cNvPr id="4" name="Text Box 37"/>
          <p:cNvSpPr txBox="1">
            <a:spLocks noChangeArrowheads="1"/>
          </p:cNvSpPr>
          <p:nvPr/>
        </p:nvSpPr>
        <p:spPr bwMode="auto">
          <a:xfrm>
            <a:off x="328230" y="226635"/>
            <a:ext cx="642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1. This document can be disclosed to Panasonic Sales Partners</a:t>
            </a:r>
            <a:r>
              <a:rPr lang="ja-JP" altLang="en-US" sz="1200" dirty="0" smtClean="0">
                <a:latin typeface="Arial" panose="020B0604020202020204" pitchFamily="34" charset="0"/>
                <a:ea typeface="HGS創英角ｺﾞｼｯｸUB" panose="020B0900000000000000" pitchFamily="50" charset="-128"/>
                <a:cs typeface="Arial" panose="020B0604020202020204" pitchFamily="34" charset="0"/>
              </a:rPr>
              <a:t> </a:t>
            </a:r>
            <a: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t/>
            </a:r>
            <a:br>
              <a:rPr lang="ja-JP" altLang="en-US" sz="1200" dirty="0">
                <a:latin typeface="Arial" panose="020B0604020202020204" pitchFamily="34" charset="0"/>
                <a:ea typeface="HGS創英角ｺﾞｼｯｸUB" panose="020B0900000000000000" pitchFamily="50" charset="-128"/>
                <a:cs typeface="Arial" panose="020B0604020202020204" pitchFamily="34" charset="0"/>
              </a:rPr>
            </a:br>
            <a:r>
              <a:rPr lang="en-US" altLang="ja-JP" sz="1200" dirty="0" smtClean="0">
                <a:latin typeface="Arial" panose="020B0604020202020204" pitchFamily="34" charset="0"/>
                <a:ea typeface="HGS創英角ｺﾞｼｯｸUB" panose="020B0900000000000000" pitchFamily="50" charset="-128"/>
                <a:cs typeface="Arial" panose="020B0604020202020204" pitchFamily="34" charset="0"/>
              </a:rPr>
              <a:t>2. The specs might be changed without notice since it’s still under development.</a:t>
            </a:r>
            <a:endParaRPr lang="ja-JP" altLang="en-US" sz="12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7" name="テキスト ボックス 1"/>
          <p:cNvSpPr txBox="1">
            <a:spLocks noChangeArrowheads="1"/>
          </p:cNvSpPr>
          <p:nvPr/>
        </p:nvSpPr>
        <p:spPr bwMode="auto">
          <a:xfrm>
            <a:off x="430585" y="6084638"/>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8" name="Text Box 13"/>
          <p:cNvSpPr txBox="1">
            <a:spLocks noChangeArrowheads="1"/>
          </p:cNvSpPr>
          <p:nvPr/>
        </p:nvSpPr>
        <p:spPr bwMode="auto">
          <a:xfrm>
            <a:off x="6017846" y="188641"/>
            <a:ext cx="2993216" cy="5232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en-US" altLang="ja-JP" sz="1400" b="1" dirty="0" smtClean="0">
                <a:solidFill>
                  <a:srgbClr val="FF0000"/>
                </a:solidFill>
                <a:ea typeface="HGP創英角ｺﾞｼｯｸUB" pitchFamily="50" charset="-128"/>
              </a:rPr>
              <a:t>For Panasonic Sales Company and Business Partner only</a:t>
            </a:r>
            <a:endParaRPr lang="ja-JP" altLang="en-US" sz="1400" b="1" dirty="0">
              <a:solidFill>
                <a:srgbClr val="FF0000"/>
              </a:solidFill>
              <a:ea typeface="HGP創英角ｺﾞｼｯｸUB" pitchFamily="50" charset="-128"/>
            </a:endParaRPr>
          </a:p>
        </p:txBody>
      </p:sp>
      <p:sp>
        <p:nvSpPr>
          <p:cNvPr id="9" name="Rectangle 3"/>
          <p:cNvSpPr txBox="1">
            <a:spLocks noChangeArrowheads="1"/>
          </p:cNvSpPr>
          <p:nvPr/>
        </p:nvSpPr>
        <p:spPr bwMode="auto">
          <a:xfrm>
            <a:off x="7538007" y="3199106"/>
            <a:ext cx="157390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ja-JP" sz="2800" kern="0" dirty="0" smtClean="0">
                <a:solidFill>
                  <a:srgbClr val="FF0000"/>
                </a:solidFill>
                <a:latin typeface="Arial" panose="020B0604020202020204" pitchFamily="34" charset="0"/>
                <a:cs typeface="Arial" panose="020B0604020202020204" pitchFamily="34" charset="0"/>
              </a:rPr>
              <a:t>Ver.4.20</a:t>
            </a:r>
            <a:endParaRPr lang="de-DE" altLang="ja-JP" sz="2800" kern="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462996"/>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9</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6" name="Line 33"/>
          <p:cNvSpPr>
            <a:spLocks noChangeShapeType="1"/>
          </p:cNvSpPr>
          <p:nvPr/>
        </p:nvSpPr>
        <p:spPr bwMode="auto">
          <a:xfrm>
            <a:off x="5122160" y="2938179"/>
            <a:ext cx="2471714" cy="1370168"/>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7" name="Line 34"/>
          <p:cNvSpPr>
            <a:spLocks noChangeShapeType="1"/>
          </p:cNvSpPr>
          <p:nvPr/>
        </p:nvSpPr>
        <p:spPr bwMode="auto">
          <a:xfrm flipV="1">
            <a:off x="3342397" y="3077457"/>
            <a:ext cx="508876" cy="1049295"/>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a:latin typeface="Arial" panose="020B0604020202020204" pitchFamily="34" charset="0"/>
              <a:ea typeface="Meiryo UI" panose="020B0604030504040204" pitchFamily="50" charset="-128"/>
              <a:cs typeface="Arial" panose="020B0604020202020204" pitchFamily="34" charset="0"/>
            </a:endParaRPr>
          </a:p>
        </p:txBody>
      </p:sp>
      <p:sp>
        <p:nvSpPr>
          <p:cNvPr id="8" name="Line 35"/>
          <p:cNvSpPr>
            <a:spLocks noChangeShapeType="1"/>
          </p:cNvSpPr>
          <p:nvPr/>
        </p:nvSpPr>
        <p:spPr bwMode="auto">
          <a:xfrm>
            <a:off x="5358744" y="3077459"/>
            <a:ext cx="1375214" cy="1163564"/>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Picture 1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0106" y="4024408"/>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35"/>
          <p:cNvSpPr>
            <a:spLocks noChangeShapeType="1"/>
          </p:cNvSpPr>
          <p:nvPr/>
        </p:nvSpPr>
        <p:spPr bwMode="auto">
          <a:xfrm>
            <a:off x="4945487" y="3015388"/>
            <a:ext cx="702589" cy="1111366"/>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Line 34"/>
          <p:cNvSpPr>
            <a:spLocks noChangeShapeType="1"/>
          </p:cNvSpPr>
          <p:nvPr/>
        </p:nvSpPr>
        <p:spPr bwMode="auto">
          <a:xfrm flipV="1">
            <a:off x="1293959" y="2914563"/>
            <a:ext cx="2793150" cy="1273154"/>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a:latin typeface="Arial" panose="020B0604020202020204" pitchFamily="34" charset="0"/>
              <a:ea typeface="Meiryo UI" panose="020B0604030504040204" pitchFamily="50" charset="-128"/>
              <a:cs typeface="Arial" panose="020B0604020202020204" pitchFamily="34" charset="0"/>
            </a:endParaRPr>
          </a:p>
        </p:txBody>
      </p:sp>
      <p:sp>
        <p:nvSpPr>
          <p:cNvPr id="12" name="Rectangle 40"/>
          <p:cNvSpPr>
            <a:spLocks noChangeArrowheads="1"/>
          </p:cNvSpPr>
          <p:nvPr/>
        </p:nvSpPr>
        <p:spPr bwMode="auto">
          <a:xfrm>
            <a:off x="2819615" y="2548320"/>
            <a:ext cx="11303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Bandwidth: </a:t>
            </a:r>
            <a:r>
              <a:rPr lang="en-US" altLang="ja-JP" sz="1000" b="1" u="sng" dirty="0" smtClean="0">
                <a:solidFill>
                  <a:srgbClr val="00B05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Narrow</a:t>
            </a:r>
            <a:endParaRPr lang="ja-JP" altLang="en-US" sz="1000" b="1" u="sng" dirty="0">
              <a:solidFill>
                <a:srgbClr val="00B05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3" name="Rectangle 43"/>
          <p:cNvSpPr>
            <a:spLocks noChangeArrowheads="1"/>
          </p:cNvSpPr>
          <p:nvPr/>
        </p:nvSpPr>
        <p:spPr bwMode="auto">
          <a:xfrm>
            <a:off x="5114700" y="2560785"/>
            <a:ext cx="134431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b="1" dirty="0" smtClean="0">
                <a:solidFill>
                  <a:srgbClr val="0070C0"/>
                </a:solidFill>
                <a:latin typeface="Arial" panose="020B0604020202020204" pitchFamily="34" charset="0"/>
                <a:ea typeface="Meiryo UI" panose="020B0604030504040204" pitchFamily="50" charset="-128"/>
                <a:cs typeface="Arial" panose="020B0604020202020204" pitchFamily="34" charset="0"/>
              </a:rPr>
              <a:t>Bandwidth: </a:t>
            </a:r>
            <a:r>
              <a:rPr lang="en-US" altLang="ja-JP" sz="1000" b="1" u="sng" dirty="0" smtClean="0">
                <a:solidFill>
                  <a:srgbClr val="0070C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Wide</a:t>
            </a:r>
            <a:endParaRPr lang="ja-JP" altLang="en-US" sz="1000" b="1" u="sng" dirty="0">
              <a:solidFill>
                <a:srgbClr val="0070C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p:txBody>
      </p:sp>
      <p:sp>
        <p:nvSpPr>
          <p:cNvPr id="14" name="正方形/長方形 13"/>
          <p:cNvSpPr/>
          <p:nvPr/>
        </p:nvSpPr>
        <p:spPr bwMode="auto">
          <a:xfrm>
            <a:off x="4803820" y="2342224"/>
            <a:ext cx="3992532" cy="2654419"/>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5" name="正方形/長方形 14"/>
          <p:cNvSpPr/>
          <p:nvPr/>
        </p:nvSpPr>
        <p:spPr bwMode="auto">
          <a:xfrm>
            <a:off x="541531" y="2342224"/>
            <a:ext cx="3875923" cy="2654420"/>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6" name="Rectangle 11"/>
          <p:cNvSpPr>
            <a:spLocks noChangeArrowheads="1"/>
          </p:cNvSpPr>
          <p:nvPr/>
        </p:nvSpPr>
        <p:spPr bwMode="auto">
          <a:xfrm>
            <a:off x="1634683" y="4500360"/>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VC500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Rectangle 11"/>
          <p:cNvSpPr>
            <a:spLocks noChangeArrowheads="1"/>
          </p:cNvSpPr>
          <p:nvPr/>
        </p:nvSpPr>
        <p:spPr bwMode="auto">
          <a:xfrm>
            <a:off x="7496970" y="4498133"/>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8" name="Picture 3" descr="hd映像"/>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36"/>
          <a:stretch>
            <a:fillRect/>
          </a:stretch>
        </p:blipFill>
        <p:spPr bwMode="auto">
          <a:xfrm>
            <a:off x="1798564" y="4217945"/>
            <a:ext cx="863127" cy="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4"/>
          <p:cNvSpPr>
            <a:spLocks noChangeShapeType="1"/>
          </p:cNvSpPr>
          <p:nvPr/>
        </p:nvSpPr>
        <p:spPr bwMode="auto">
          <a:xfrm flipV="1">
            <a:off x="2218439" y="3077458"/>
            <a:ext cx="1632833" cy="1172116"/>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900">
              <a:latin typeface="Arial" panose="020B0604020202020204" pitchFamily="34" charset="0"/>
              <a:ea typeface="Meiryo UI" panose="020B0604030504040204" pitchFamily="50" charset="-128"/>
              <a:cs typeface="Arial" panose="020B0604020202020204" pitchFamily="34" charset="0"/>
            </a:endParaRPr>
          </a:p>
        </p:txBody>
      </p:sp>
      <p:sp>
        <p:nvSpPr>
          <p:cNvPr id="20" name="Rectangle 11"/>
          <p:cNvSpPr>
            <a:spLocks noChangeArrowheads="1"/>
          </p:cNvSpPr>
          <p:nvPr/>
        </p:nvSpPr>
        <p:spPr bwMode="auto">
          <a:xfrm>
            <a:off x="2787611" y="4555926"/>
            <a:ext cx="1167514" cy="49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a:t>
            </a:r>
            <a:r>
              <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rPr>
              <a:t/>
            </a:r>
            <a:br>
              <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rPr>
            </a:br>
            <a:r>
              <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rPr>
              <a:t>Windows</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a:p>
            <a:pPr algn="ct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1" name="Rectangle 11"/>
          <p:cNvSpPr>
            <a:spLocks noChangeArrowheads="1"/>
          </p:cNvSpPr>
          <p:nvPr/>
        </p:nvSpPr>
        <p:spPr bwMode="auto">
          <a:xfrm>
            <a:off x="1627285" y="4542015"/>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endParaRPr lang="ja-JP" altLang="en-US" sz="90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2" name="円/楕円 21"/>
          <p:cNvSpPr/>
          <p:nvPr/>
        </p:nvSpPr>
        <p:spPr bwMode="auto">
          <a:xfrm>
            <a:off x="3851272" y="4434727"/>
            <a:ext cx="1507471" cy="522051"/>
          </a:xfrm>
          <a:prstGeom prst="ellipse">
            <a:avLst/>
          </a:prstGeom>
          <a:solidFill>
            <a:srgbClr val="F5F5F5"/>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900" dirty="0" smtClean="0">
                <a:latin typeface="Arial" panose="020B0604020202020204" pitchFamily="34" charset="0"/>
                <a:ea typeface="Meiryo UI" panose="020B0604030504040204" pitchFamily="50" charset="-128"/>
                <a:cs typeface="Arial" panose="020B0604020202020204" pitchFamily="34" charset="0"/>
              </a:rPr>
              <a:t>Secondary</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900" dirty="0" smtClean="0">
                <a:latin typeface="Arial" panose="020B0604020202020204" pitchFamily="34" charset="0"/>
                <a:ea typeface="Meiryo UI" panose="020B0604030504040204" pitchFamily="50" charset="-128"/>
                <a:cs typeface="Arial" panose="020B0604020202020204" pitchFamily="34" charset="0"/>
              </a:rPr>
              <a:t>Bandwidth Setting</a:t>
            </a:r>
            <a:br>
              <a:rPr lang="en-US" altLang="ja-JP" sz="900" dirty="0" smtClean="0">
                <a:latin typeface="Arial" panose="020B0604020202020204" pitchFamily="34" charset="0"/>
                <a:ea typeface="Meiryo UI" panose="020B0604030504040204" pitchFamily="50" charset="-128"/>
                <a:cs typeface="Arial" panose="020B0604020202020204" pitchFamily="34" charset="0"/>
              </a:rPr>
            </a:b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Ex: 1Mbps</a:t>
            </a:r>
            <a:endParaRPr kumimoji="0" lang="ja-JP" altLang="en-US" sz="900" i="0" u="none" strike="noStrike" cap="none" normalizeH="0" baseline="0" dirty="0" smtClean="0">
              <a:ln>
                <a:noFill/>
              </a:ln>
              <a:solidFill>
                <a:srgbClr val="FF0000"/>
              </a:solidFill>
              <a:effectLst/>
              <a:latin typeface="Arial" panose="020B0604020202020204" pitchFamily="34" charset="0"/>
              <a:ea typeface="Meiryo UI" panose="020B0604030504040204" pitchFamily="50" charset="-128"/>
              <a:cs typeface="Arial" panose="020B0604020202020204" pitchFamily="34" charset="0"/>
            </a:endParaRPr>
          </a:p>
        </p:txBody>
      </p:sp>
      <p:sp>
        <p:nvSpPr>
          <p:cNvPr id="24" name="Rectangle 11"/>
          <p:cNvSpPr>
            <a:spLocks noChangeArrowheads="1"/>
          </p:cNvSpPr>
          <p:nvPr/>
        </p:nvSpPr>
        <p:spPr bwMode="auto">
          <a:xfrm>
            <a:off x="6130136" y="4469563"/>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5"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141" y="2638074"/>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383" y="3915308"/>
            <a:ext cx="373576" cy="54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8" name="Rectangle 11"/>
          <p:cNvSpPr>
            <a:spLocks noChangeArrowheads="1"/>
          </p:cNvSpPr>
          <p:nvPr/>
        </p:nvSpPr>
        <p:spPr bwMode="auto">
          <a:xfrm>
            <a:off x="541531" y="3203029"/>
            <a:ext cx="1085754" cy="45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512kbps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a:t>
            </a:r>
            <a:endPar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iOS</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9" name="Text Box 4"/>
          <p:cNvSpPr txBox="1">
            <a:spLocks noChangeArrowheads="1"/>
          </p:cNvSpPr>
          <p:nvPr/>
        </p:nvSpPr>
        <p:spPr bwMode="auto">
          <a:xfrm>
            <a:off x="471594" y="3678412"/>
            <a:ext cx="1384672" cy="21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LTE/Wi-Fi/WiMAX</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0" name="Line 34"/>
          <p:cNvSpPr>
            <a:spLocks noChangeShapeType="1"/>
          </p:cNvSpPr>
          <p:nvPr/>
        </p:nvSpPr>
        <p:spPr bwMode="auto">
          <a:xfrm>
            <a:off x="1285249" y="2919865"/>
            <a:ext cx="2566024" cy="2718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a:latin typeface="Arial" panose="020B0604020202020204" pitchFamily="34" charset="0"/>
              <a:ea typeface="Meiryo UI" panose="020B0604030504040204" pitchFamily="50" charset="-128"/>
              <a:cs typeface="Arial" panose="020B0604020202020204" pitchFamily="34" charset="0"/>
            </a:endParaRPr>
          </a:p>
        </p:txBody>
      </p:sp>
      <p:sp>
        <p:nvSpPr>
          <p:cNvPr id="31" name="Rectangle 11"/>
          <p:cNvSpPr>
            <a:spLocks noChangeArrowheads="1"/>
          </p:cNvSpPr>
          <p:nvPr/>
        </p:nvSpPr>
        <p:spPr bwMode="auto">
          <a:xfrm>
            <a:off x="593785" y="4540510"/>
            <a:ext cx="108575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512kbps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a:t>
            </a:r>
            <a:r>
              <a:rPr lang="ja-JP" altLang="en-US"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 </a:t>
            </a:r>
            <a:endPar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Android</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2" name="Rectangle 11"/>
          <p:cNvSpPr>
            <a:spLocks noChangeArrowheads="1"/>
          </p:cNvSpPr>
          <p:nvPr/>
        </p:nvSpPr>
        <p:spPr bwMode="auto">
          <a:xfrm>
            <a:off x="5010163" y="4286674"/>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3" name="Rectangle 11"/>
          <p:cNvSpPr>
            <a:spLocks noChangeArrowheads="1"/>
          </p:cNvSpPr>
          <p:nvPr/>
        </p:nvSpPr>
        <p:spPr bwMode="auto">
          <a:xfrm>
            <a:off x="7496970" y="3722336"/>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4" name="Rectangle 11"/>
          <p:cNvSpPr>
            <a:spLocks noChangeArrowheads="1"/>
          </p:cNvSpPr>
          <p:nvPr/>
        </p:nvSpPr>
        <p:spPr bwMode="auto">
          <a:xfrm>
            <a:off x="7496970" y="2956926"/>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5" name="Line 33"/>
          <p:cNvSpPr>
            <a:spLocks noChangeShapeType="1"/>
          </p:cNvSpPr>
          <p:nvPr/>
        </p:nvSpPr>
        <p:spPr bwMode="auto">
          <a:xfrm flipV="1">
            <a:off x="5323494" y="2772171"/>
            <a:ext cx="2270380" cy="243218"/>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6" name="図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0886" y="4078502"/>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0886" y="3300888"/>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87" y="4241023"/>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081" y="4058134"/>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図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0886" y="2525113"/>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33"/>
          <p:cNvSpPr>
            <a:spLocks noChangeShapeType="1"/>
          </p:cNvSpPr>
          <p:nvPr/>
        </p:nvSpPr>
        <p:spPr bwMode="auto">
          <a:xfrm>
            <a:off x="5358744" y="3015389"/>
            <a:ext cx="2235130" cy="535101"/>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grpSp>
        <p:nvGrpSpPr>
          <p:cNvPr id="42" name="グループ化 41"/>
          <p:cNvGrpSpPr/>
          <p:nvPr/>
        </p:nvGrpSpPr>
        <p:grpSpPr>
          <a:xfrm>
            <a:off x="3669460" y="2495172"/>
            <a:ext cx="1893552" cy="918013"/>
            <a:chOff x="3669460" y="2407906"/>
            <a:chExt cx="1893552" cy="918013"/>
          </a:xfrm>
        </p:grpSpPr>
        <p:pic>
          <p:nvPicPr>
            <p:cNvPr id="43" name="図 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9460" y="2447999"/>
              <a:ext cx="1893552" cy="8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43"/>
            <p:cNvSpPr txBox="1"/>
            <p:nvPr/>
          </p:nvSpPr>
          <p:spPr>
            <a:xfrm>
              <a:off x="4153982" y="2407906"/>
              <a:ext cx="925074" cy="276999"/>
            </a:xfrm>
            <a:prstGeom prst="rect">
              <a:avLst/>
            </a:prstGeom>
            <a:solidFill>
              <a:schemeClr val="bg1"/>
            </a:solidFill>
          </p:spPr>
          <p:txBody>
            <a:bodyPr wrap="square" rtlCol="0">
              <a:spAutoFit/>
            </a:bodyPr>
            <a:lstStyle/>
            <a:p>
              <a:pPr algn="ctr"/>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VC1600</a:t>
              </a:r>
              <a:endParaRPr kumimoji="1"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grpSp>
      <p:sp>
        <p:nvSpPr>
          <p:cNvPr id="45" name="Text Box 4"/>
          <p:cNvSpPr txBox="1">
            <a:spLocks noChangeArrowheads="1"/>
          </p:cNvSpPr>
          <p:nvPr/>
        </p:nvSpPr>
        <p:spPr bwMode="auto">
          <a:xfrm>
            <a:off x="471594" y="2429009"/>
            <a:ext cx="1384672" cy="21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LTE/Wi-Fi/WiMAX</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50"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Embedded MCU Function: </a:t>
            </a:r>
            <a:r>
              <a:rPr lang="en-US" altLang="ja-JP" sz="2400" kern="0" dirty="0" smtClean="0">
                <a:solidFill>
                  <a:srgbClr val="FF0000"/>
                </a:solidFill>
                <a:latin typeface="Arial Black" panose="020B0A04020102020204" pitchFamily="34" charset="0"/>
              </a:rPr>
              <a:t>Dual Speed Connection</a:t>
            </a:r>
            <a:endParaRPr lang="de-DE" altLang="ja-JP" sz="2400" kern="0" dirty="0" smtClean="0">
              <a:solidFill>
                <a:srgbClr val="FF0000"/>
              </a:solidFill>
              <a:latin typeface="Arial Black" panose="020B0A04020102020204" pitchFamily="34" charset="0"/>
            </a:endParaRPr>
          </a:p>
        </p:txBody>
      </p:sp>
      <p:sp>
        <p:nvSpPr>
          <p:cNvPr id="51" name="正方形/長方形 6"/>
          <p:cNvSpPr>
            <a:spLocks noChangeArrowheads="1"/>
          </p:cNvSpPr>
          <p:nvPr/>
        </p:nvSpPr>
        <p:spPr bwMode="auto">
          <a:xfrm>
            <a:off x="357188" y="842228"/>
            <a:ext cx="849764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Optimize the Video Quality depends on available bandwidth and system performance.</a:t>
            </a:r>
          </a:p>
        </p:txBody>
      </p:sp>
      <p:sp>
        <p:nvSpPr>
          <p:cNvPr id="52" name="テキスト ボックス 51"/>
          <p:cNvSpPr txBox="1"/>
          <p:nvPr/>
        </p:nvSpPr>
        <p:spPr>
          <a:xfrm>
            <a:off x="1564195" y="1717046"/>
            <a:ext cx="1980000" cy="630942"/>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kumimoji="1" lang="en-US" altLang="ja-JP" sz="14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&lt;HD Resolution&gt;</a:t>
            </a:r>
          </a:p>
          <a:p>
            <a:pPr marL="171450" indent="-171450">
              <a:buFont typeface="Wingdings" panose="05000000000000000000" pitchFamily="2" charset="2"/>
              <a:buChar char="l"/>
            </a:pP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Baseline Profile</a:t>
            </a:r>
          </a:p>
          <a:p>
            <a:pPr marL="171450" indent="-171450">
              <a:buFont typeface="Wingdings" panose="05000000000000000000" pitchFamily="2" charset="2"/>
              <a:buChar char="l"/>
            </a:pP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512kbps</a:t>
            </a:r>
            <a:r>
              <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Bandwidth</a:t>
            </a:r>
            <a:endPar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53" name="テキスト ボックス 52"/>
          <p:cNvSpPr txBox="1"/>
          <p:nvPr/>
        </p:nvSpPr>
        <p:spPr>
          <a:xfrm>
            <a:off x="5781343" y="1702899"/>
            <a:ext cx="1980000" cy="630942"/>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kumimoji="1" lang="en-US" altLang="ja-JP" sz="1400" b="1" dirty="0" smtClean="0">
                <a:solidFill>
                  <a:srgbClr val="0070C0"/>
                </a:solidFill>
                <a:latin typeface="Arial" panose="020B0604020202020204" pitchFamily="34" charset="0"/>
                <a:ea typeface="Meiryo UI" panose="020B0604030504040204" pitchFamily="50" charset="-128"/>
                <a:cs typeface="Arial" panose="020B0604020202020204" pitchFamily="34" charset="0"/>
              </a:rPr>
              <a:t>&lt;HD Resolution&gt;</a:t>
            </a:r>
            <a:endParaRPr kumimoji="1" lang="en-US" altLang="ja-JP" sz="1200" dirty="0">
              <a:solidFill>
                <a:srgbClr val="0070C0"/>
              </a:solidFill>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l"/>
            </a:pP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 Profile</a:t>
            </a:r>
          </a:p>
          <a:p>
            <a:pPr marL="171450" indent="-171450">
              <a:buFont typeface="Wingdings" panose="05000000000000000000" pitchFamily="2" charset="2"/>
              <a:buChar char="l"/>
            </a:pP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1.5Mbps</a:t>
            </a:r>
            <a:r>
              <a:rPr kumimoji="1" lang="ja-JP" altLang="en-US"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Bandwidth</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54" name="Rectangle 36"/>
          <p:cNvSpPr>
            <a:spLocks noChangeArrowheads="1"/>
          </p:cNvSpPr>
          <p:nvPr/>
        </p:nvSpPr>
        <p:spPr bwMode="auto">
          <a:xfrm>
            <a:off x="6229958" y="2354494"/>
            <a:ext cx="1008000" cy="252000"/>
          </a:xfrm>
          <a:prstGeom prst="rect">
            <a:avLst/>
          </a:prstGeom>
          <a:noFill/>
          <a:ln>
            <a:solidFill>
              <a:schemeClr val="bg2"/>
            </a:solid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b="1"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Higher Group</a:t>
            </a:r>
            <a:endParaRPr lang="ja-JP" altLang="en-US" sz="1050" b="1"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Rectangle 37"/>
          <p:cNvSpPr>
            <a:spLocks noChangeArrowheads="1"/>
          </p:cNvSpPr>
          <p:nvPr/>
        </p:nvSpPr>
        <p:spPr bwMode="auto">
          <a:xfrm>
            <a:off x="2042416" y="2349416"/>
            <a:ext cx="1008000" cy="252000"/>
          </a:xfrm>
          <a:prstGeom prst="rect">
            <a:avLst/>
          </a:prstGeom>
          <a:noFill/>
          <a:ln>
            <a:solidFill>
              <a:srgbClr val="00B050"/>
            </a:solid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529189" y="5194911"/>
            <a:ext cx="8242479" cy="900246"/>
          </a:xfrm>
          <a:prstGeom prst="rect">
            <a:avLst/>
          </a:prstGeom>
          <a:noFill/>
        </p:spPr>
        <p:txBody>
          <a:bodyPr wrap="square" rtlCol="0">
            <a:spAutoFit/>
          </a:bodyPr>
          <a:lstStyle/>
          <a:p>
            <a:pPr marL="171450" indent="-171450">
              <a:buFont typeface="Wingdings" panose="05000000000000000000" pitchFamily="2" charset="2"/>
              <a:buChar char="n"/>
            </a:pP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Two kinds of group will be operated depends on Bandwidth settings.</a:t>
            </a:r>
          </a:p>
          <a:p>
            <a:pPr marL="628650" lvl="1" indent="-171450">
              <a:buFont typeface="Wingdings" panose="05000000000000000000" pitchFamily="2" charset="2"/>
              <a:buChar char="l"/>
            </a:pPr>
            <a:r>
              <a:rPr kumimoji="1"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Take lowest bandwidth among entire group.</a:t>
            </a:r>
            <a:endParaRPr kumimoji="1" lang="en-US" altLang="ja-JP" sz="1050" dirty="0">
              <a:solidFill>
                <a:srgbClr val="0000CC"/>
              </a:solidFill>
              <a:latin typeface="Arial" panose="020B0604020202020204" pitchFamily="34" charset="0"/>
              <a:ea typeface="Meiryo UI" panose="020B0604030504040204" pitchFamily="50" charset="-128"/>
              <a:cs typeface="Arial" panose="020B0604020202020204" pitchFamily="34" charset="0"/>
            </a:endParaRPr>
          </a:p>
          <a:p>
            <a:pPr marL="628650" lvl="1" indent="-171450">
              <a:buFont typeface="Wingdings" panose="05000000000000000000" pitchFamily="2" charset="2"/>
              <a:buChar char="l"/>
            </a:pPr>
            <a:r>
              <a:rPr kumimoji="1"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Available Video Quality (Include resolution) will be determined depends on bandwidth and system performance</a:t>
            </a: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a:t>
            </a:r>
            <a:b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br>
            <a:r>
              <a:rPr kumimoji="1" lang="en-US" altLang="ja-JP" sz="105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Example: When HDVC Mobile for Windows is belonging in Higher group, available video quality of Higher group become HD resolution because HDVC Mobile for Windows does not support Full HD resolution.</a:t>
            </a:r>
            <a:endParaRPr kumimoji="1" lang="ja-JP" altLang="en-US" sz="10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10</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0290" y="3213003"/>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1"/>
          <p:cNvSpPr>
            <a:spLocks noChangeArrowheads="1"/>
          </p:cNvSpPr>
          <p:nvPr/>
        </p:nvSpPr>
        <p:spPr bwMode="auto">
          <a:xfrm>
            <a:off x="533823" y="1909670"/>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 (Full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448" y="1425603"/>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6834921" y="1896501"/>
            <a:ext cx="2278301"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a:t>
            </a:r>
            <a:r>
              <a:rPr lang="ja-JP" altLang="en-US"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1"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0099" y="1210402"/>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932" y="3308371"/>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524496" y="3764648"/>
            <a:ext cx="1867114" cy="65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Rectangle 11"/>
          <p:cNvSpPr>
            <a:spLocks noChangeArrowheads="1"/>
          </p:cNvSpPr>
          <p:nvPr/>
        </p:nvSpPr>
        <p:spPr bwMode="auto">
          <a:xfrm>
            <a:off x="5637176" y="1986189"/>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endPar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lvl="0" algn="ctr" eaLnBrk="1" fontAlgn="auto" hangingPunct="1">
              <a:spcBef>
                <a:spcPts val="0"/>
              </a:spcBef>
              <a:spcAft>
                <a:spcPts val="0"/>
              </a:spcAft>
              <a:defRPr/>
            </a:pP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5"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9131" y="1562077"/>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bwMode="auto">
          <a:xfrm>
            <a:off x="4803820" y="2987246"/>
            <a:ext cx="4192134" cy="1393478"/>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8" name="正方形/長方形 17"/>
          <p:cNvSpPr/>
          <p:nvPr/>
        </p:nvSpPr>
        <p:spPr bwMode="auto">
          <a:xfrm>
            <a:off x="330927" y="2987245"/>
            <a:ext cx="4086528" cy="1393479"/>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p:txBody>
      </p:sp>
      <p:sp>
        <p:nvSpPr>
          <p:cNvPr id="19" name="Rectangle 36"/>
          <p:cNvSpPr>
            <a:spLocks noChangeArrowheads="1"/>
          </p:cNvSpPr>
          <p:nvPr/>
        </p:nvSpPr>
        <p:spPr bwMode="auto">
          <a:xfrm>
            <a:off x="6419993" y="3011923"/>
            <a:ext cx="829856"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Higher Group</a:t>
            </a:r>
            <a:endParaRPr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20" name="Rectangle 37"/>
          <p:cNvSpPr>
            <a:spLocks noChangeArrowheads="1"/>
          </p:cNvSpPr>
          <p:nvPr/>
        </p:nvSpPr>
        <p:spPr bwMode="auto">
          <a:xfrm>
            <a:off x="1953920" y="3027553"/>
            <a:ext cx="829856" cy="387167"/>
          </a:xfrm>
          <a:prstGeom prst="rect">
            <a:avLst/>
          </a:prstGeom>
          <a:noFill/>
          <a:ln>
            <a:no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21" name="直線コネクタ 20"/>
          <p:cNvCxnSpPr/>
          <p:nvPr/>
        </p:nvCxnSpPr>
        <p:spPr bwMode="auto">
          <a:xfrm>
            <a:off x="4588099" y="2987245"/>
            <a:ext cx="24006" cy="32961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36"/>
          <p:cNvSpPr>
            <a:spLocks noChangeArrowheads="1"/>
          </p:cNvSpPr>
          <p:nvPr/>
        </p:nvSpPr>
        <p:spPr bwMode="auto">
          <a:xfrm>
            <a:off x="3744154" y="2640386"/>
            <a:ext cx="1665945"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Secondary Bandwidth Setting: 1Mbps</a:t>
            </a:r>
            <a:endParaRPr lang="ja-JP" altLang="en-US" sz="105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4658" y="1361111"/>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2803" y="1465188"/>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1"/>
          <p:cNvSpPr>
            <a:spLocks noChangeArrowheads="1"/>
          </p:cNvSpPr>
          <p:nvPr/>
        </p:nvSpPr>
        <p:spPr bwMode="auto">
          <a:xfrm>
            <a:off x="4918666" y="5785817"/>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r>
              <a:rPr lang="en-US" altLang="ja-JP" sz="900" b="1" dirty="0" err="1" smtClean="0">
                <a:solidFill>
                  <a:srgbClr val="000000"/>
                </a:solidFill>
                <a:latin typeface="Arial" panose="020B0604020202020204" pitchFamily="34" charset="0"/>
                <a:ea typeface="Meiryo UI" panose="020B0604030504040204" pitchFamily="50" charset="-128"/>
                <a:cs typeface="Arial" panose="020B0604020202020204" pitchFamily="34" charset="0"/>
              </a:rPr>
              <a:t>FullHD</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endPar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7"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2582" y="5367859"/>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1"/>
          <p:cNvSpPr>
            <a:spLocks noChangeArrowheads="1"/>
          </p:cNvSpPr>
          <p:nvPr/>
        </p:nvSpPr>
        <p:spPr bwMode="auto">
          <a:xfrm>
            <a:off x="7466818" y="5749295"/>
            <a:ext cx="1559313"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9"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070" y="5035486"/>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1"/>
          <p:cNvSpPr>
            <a:spLocks noChangeArrowheads="1"/>
          </p:cNvSpPr>
          <p:nvPr/>
        </p:nvSpPr>
        <p:spPr bwMode="auto">
          <a:xfrm>
            <a:off x="6208411" y="5882131"/>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endPar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1"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1329" y="5530857"/>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11"/>
          <p:cNvSpPr>
            <a:spLocks noChangeArrowheads="1"/>
          </p:cNvSpPr>
          <p:nvPr/>
        </p:nvSpPr>
        <p:spPr bwMode="auto">
          <a:xfrm>
            <a:off x="3543057" y="1857871"/>
            <a:ext cx="2092139" cy="66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iOS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a:t>
            </a:r>
            <a:r>
              <a:rPr lang="ja-JP" altLang="en-US"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33" name="Rectangle 11"/>
          <p:cNvSpPr>
            <a:spLocks noChangeArrowheads="1"/>
          </p:cNvSpPr>
          <p:nvPr/>
        </p:nvSpPr>
        <p:spPr bwMode="auto">
          <a:xfrm>
            <a:off x="1785257" y="1859396"/>
            <a:ext cx="1922359" cy="66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34" name="Rectangle 11"/>
          <p:cNvSpPr>
            <a:spLocks noChangeArrowheads="1"/>
          </p:cNvSpPr>
          <p:nvPr/>
        </p:nvSpPr>
        <p:spPr bwMode="auto">
          <a:xfrm>
            <a:off x="2252379" y="3725732"/>
            <a:ext cx="2139369" cy="70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iOS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35" name="正方形/長方形 34"/>
          <p:cNvSpPr/>
          <p:nvPr/>
        </p:nvSpPr>
        <p:spPr bwMode="auto">
          <a:xfrm>
            <a:off x="4803820" y="4965573"/>
            <a:ext cx="4192134" cy="1397902"/>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6" name="正方形/長方形 35"/>
          <p:cNvSpPr/>
          <p:nvPr/>
        </p:nvSpPr>
        <p:spPr bwMode="auto">
          <a:xfrm>
            <a:off x="330927" y="4965572"/>
            <a:ext cx="4086527" cy="1397902"/>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7" name="Rectangle 36"/>
          <p:cNvSpPr>
            <a:spLocks noChangeArrowheads="1"/>
          </p:cNvSpPr>
          <p:nvPr/>
        </p:nvSpPr>
        <p:spPr bwMode="auto">
          <a:xfrm>
            <a:off x="6436809" y="5074982"/>
            <a:ext cx="829856"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Higher Group</a:t>
            </a:r>
            <a:endParaRPr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38" name="Rectangle 37"/>
          <p:cNvSpPr>
            <a:spLocks noChangeArrowheads="1"/>
          </p:cNvSpPr>
          <p:nvPr/>
        </p:nvSpPr>
        <p:spPr bwMode="auto">
          <a:xfrm>
            <a:off x="2030576" y="5089053"/>
            <a:ext cx="829856" cy="387167"/>
          </a:xfrm>
          <a:prstGeom prst="rect">
            <a:avLst/>
          </a:prstGeom>
          <a:noFill/>
          <a:ln>
            <a:no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pic>
        <p:nvPicPr>
          <p:cNvPr id="4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6417" y="5274822"/>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768" y="5335354"/>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1"/>
          <p:cNvSpPr>
            <a:spLocks noChangeArrowheads="1"/>
          </p:cNvSpPr>
          <p:nvPr/>
        </p:nvSpPr>
        <p:spPr bwMode="auto">
          <a:xfrm>
            <a:off x="463532" y="5829235"/>
            <a:ext cx="2092139" cy="52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6" name="Rectangle 11"/>
          <p:cNvSpPr>
            <a:spLocks noChangeArrowheads="1"/>
          </p:cNvSpPr>
          <p:nvPr/>
        </p:nvSpPr>
        <p:spPr bwMode="auto">
          <a:xfrm>
            <a:off x="2373382" y="5761424"/>
            <a:ext cx="1944339" cy="65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iOS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Rectangle 11"/>
          <p:cNvSpPr>
            <a:spLocks noChangeArrowheads="1"/>
          </p:cNvSpPr>
          <p:nvPr/>
        </p:nvSpPr>
        <p:spPr bwMode="auto">
          <a:xfrm>
            <a:off x="4918666" y="3804012"/>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 (Full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8"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873" y="3363490"/>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
          <p:cNvSpPr>
            <a:spLocks noChangeArrowheads="1"/>
          </p:cNvSpPr>
          <p:nvPr/>
        </p:nvSpPr>
        <p:spPr bwMode="auto">
          <a:xfrm>
            <a:off x="7478820" y="3762344"/>
            <a:ext cx="1500099"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50"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2943" y="3048535"/>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11"/>
          <p:cNvSpPr>
            <a:spLocks noChangeArrowheads="1"/>
          </p:cNvSpPr>
          <p:nvPr/>
        </p:nvSpPr>
        <p:spPr bwMode="auto">
          <a:xfrm>
            <a:off x="6234538" y="3898346"/>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5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911" y="3491652"/>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円/楕円 52"/>
          <p:cNvSpPr/>
          <p:nvPr/>
        </p:nvSpPr>
        <p:spPr bwMode="auto">
          <a:xfrm>
            <a:off x="2993916" y="4092840"/>
            <a:ext cx="681307" cy="253949"/>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4" name="円/楕円 53"/>
          <p:cNvSpPr/>
          <p:nvPr/>
        </p:nvSpPr>
        <p:spPr bwMode="auto">
          <a:xfrm>
            <a:off x="2345403" y="6011983"/>
            <a:ext cx="1971527" cy="257615"/>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5" name="円/楕円 54"/>
          <p:cNvSpPr/>
          <p:nvPr/>
        </p:nvSpPr>
        <p:spPr bwMode="auto">
          <a:xfrm>
            <a:off x="3720564" y="5855362"/>
            <a:ext cx="304657" cy="172809"/>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6" name="円/楕円 55"/>
          <p:cNvSpPr/>
          <p:nvPr/>
        </p:nvSpPr>
        <p:spPr bwMode="auto">
          <a:xfrm>
            <a:off x="6906442" y="5836361"/>
            <a:ext cx="304657" cy="172809"/>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7" name="円/楕円 56"/>
          <p:cNvSpPr/>
          <p:nvPr/>
        </p:nvSpPr>
        <p:spPr bwMode="auto">
          <a:xfrm>
            <a:off x="7519809" y="5863177"/>
            <a:ext cx="1445359" cy="355266"/>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8" name="円/楕円 57"/>
          <p:cNvSpPr/>
          <p:nvPr/>
        </p:nvSpPr>
        <p:spPr bwMode="auto">
          <a:xfrm>
            <a:off x="7883483" y="4143261"/>
            <a:ext cx="681307" cy="201547"/>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9"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Embedded MCU Function: </a:t>
            </a:r>
            <a:r>
              <a:rPr lang="en-US" altLang="ja-JP" sz="2400" kern="0" dirty="0" smtClean="0">
                <a:solidFill>
                  <a:srgbClr val="FF0000"/>
                </a:solidFill>
                <a:latin typeface="Arial Black" panose="020B0A04020102020204" pitchFamily="34" charset="0"/>
              </a:rPr>
              <a:t>Dual Speed Connection</a:t>
            </a:r>
            <a:endParaRPr lang="de-DE" altLang="ja-JP" sz="2400" kern="0" dirty="0" smtClean="0">
              <a:solidFill>
                <a:srgbClr val="FF0000"/>
              </a:solidFill>
              <a:latin typeface="Arial Black" panose="020B0A04020102020204" pitchFamily="34" charset="0"/>
            </a:endParaRPr>
          </a:p>
        </p:txBody>
      </p:sp>
      <p:sp>
        <p:nvSpPr>
          <p:cNvPr id="60"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In case of 1Mbps setting</a:t>
            </a:r>
          </a:p>
        </p:txBody>
      </p:sp>
      <p:sp>
        <p:nvSpPr>
          <p:cNvPr id="61" name="テキスト ボックス 60"/>
          <p:cNvSpPr txBox="1"/>
          <p:nvPr/>
        </p:nvSpPr>
        <p:spPr>
          <a:xfrm>
            <a:off x="187774" y="2406820"/>
            <a:ext cx="8820374" cy="276999"/>
          </a:xfrm>
          <a:prstGeom prst="rect">
            <a:avLst/>
          </a:prstGeom>
          <a:noFill/>
        </p:spPr>
        <p:txBody>
          <a:bodyPr wrap="square" rtlCol="0">
            <a:spAutoFit/>
          </a:bodyPr>
          <a:lstStyle/>
          <a:p>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1. Depends on Bandwidth settings, the system create two groups. (Upper group / Lower group)</a:t>
            </a:r>
          </a:p>
        </p:txBody>
      </p:sp>
      <p:sp>
        <p:nvSpPr>
          <p:cNvPr id="62" name="テキスト ボックス 61"/>
          <p:cNvSpPr txBox="1"/>
          <p:nvPr/>
        </p:nvSpPr>
        <p:spPr>
          <a:xfrm>
            <a:off x="1635833" y="2859247"/>
            <a:ext cx="1440000" cy="253916"/>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512kbps Bandwidth</a:t>
            </a:r>
            <a:endPar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63" name="テキスト ボックス 62"/>
          <p:cNvSpPr txBox="1"/>
          <p:nvPr/>
        </p:nvSpPr>
        <p:spPr>
          <a:xfrm>
            <a:off x="6090919" y="2850259"/>
            <a:ext cx="1440000" cy="253916"/>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1Mbps Bandwidth</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64" name="テキスト ボックス 63"/>
          <p:cNvSpPr txBox="1"/>
          <p:nvPr/>
        </p:nvSpPr>
        <p:spPr>
          <a:xfrm>
            <a:off x="1306764" y="4734971"/>
            <a:ext cx="2340000" cy="432000"/>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eaLnBrk="1" fontAlgn="auto" hangingPunct="1">
              <a:spcBef>
                <a:spcPts val="0"/>
              </a:spcBef>
              <a:spcAft>
                <a:spcPts val="0"/>
              </a:spcAft>
              <a:defRPr/>
            </a:pP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H.264 </a:t>
            </a:r>
            <a:r>
              <a:rPr lang="en-US" altLang="ja-JP" sz="1050" dirty="0" err="1" smtClean="0">
                <a:solidFill>
                  <a:srgbClr val="00B05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 / </a:t>
            </a:r>
            <a:r>
              <a:rPr lang="en-US" altLang="ja-JP" sz="1050" dirty="0" err="1" smtClean="0">
                <a:solidFill>
                  <a:srgbClr val="00B05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endParaRPr>
          </a:p>
          <a:p>
            <a:pPr algn="ctr" eaLnBrk="1" fontAlgn="auto" hangingPunct="1">
              <a:spcBef>
                <a:spcPts val="0"/>
              </a:spcBef>
              <a:spcAft>
                <a:spcPts val="0"/>
              </a:spcAft>
              <a:defRPr/>
            </a:pP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HD</a:t>
            </a:r>
            <a:endPar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65" name="テキスト ボックス 64"/>
          <p:cNvSpPr txBox="1"/>
          <p:nvPr/>
        </p:nvSpPr>
        <p:spPr>
          <a:xfrm>
            <a:off x="5597943" y="4741888"/>
            <a:ext cx="2520000" cy="415498"/>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smtClean="0">
                <a:solidFill>
                  <a:schemeClr val="bg2"/>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 / Non-interleave</a:t>
            </a:r>
            <a:endParaRPr kumimoji="1"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endParaRPr>
          </a:p>
          <a:p>
            <a:pPr algn="ct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HD</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66" name="テキスト ボックス 65"/>
          <p:cNvSpPr txBox="1"/>
          <p:nvPr/>
        </p:nvSpPr>
        <p:spPr>
          <a:xfrm>
            <a:off x="201129" y="4416617"/>
            <a:ext cx="8242479" cy="276999"/>
          </a:xfrm>
          <a:prstGeom prst="rect">
            <a:avLst/>
          </a:prstGeom>
          <a:noFill/>
        </p:spPr>
        <p:txBody>
          <a:bodyPr wrap="square" rtlCol="0">
            <a:spAutoFit/>
          </a:bodyPr>
          <a:lstStyle/>
          <a:p>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2. Take lowest codec among the group.</a:t>
            </a: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7" name="Group 168"/>
          <p:cNvGraphicFramePr>
            <a:graphicFrameLocks noGrp="1"/>
          </p:cNvGraphicFramePr>
          <p:nvPr>
            <p:extLst>
              <p:ext uri="{D42A27DB-BD31-4B8C-83A1-F6EECF244321}">
                <p14:modId xmlns:p14="http://schemas.microsoft.com/office/powerpoint/2010/main" val="1933339139"/>
              </p:ext>
            </p:extLst>
          </p:nvPr>
        </p:nvGraphicFramePr>
        <p:xfrm>
          <a:off x="4945789" y="1417039"/>
          <a:ext cx="3841595" cy="2359152"/>
        </p:xfrm>
        <a:graphic>
          <a:graphicData uri="http://schemas.openxmlformats.org/drawingml/2006/table">
            <a:tbl>
              <a:tblPr/>
              <a:tblGrid>
                <a:gridCol w="1564739"/>
                <a:gridCol w="2276856"/>
              </a:tblGrid>
              <a:tr h="158496">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Item</a:t>
                      </a:r>
                      <a:endParaRPr kumimoji="1" lang="ja-JP"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Value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Screen Layout</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Auto / </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CP1 / CP2 / CP4 / CP6 / CP8 / CP9 / CP10</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The Main Position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Detection 1</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Detection 2</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Local Site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switch time frame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10 sec. (Default) </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Site name display</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Camera control transmitting</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DTMF</a:t>
                      </a:r>
                      <a:r>
                        <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for Contents Sharing</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DTMF layout change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Auto move to CP1</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9" name="Group 168"/>
          <p:cNvGraphicFramePr>
            <a:graphicFrameLocks noGrp="1"/>
          </p:cNvGraphicFramePr>
          <p:nvPr>
            <p:extLst>
              <p:ext uri="{D42A27DB-BD31-4B8C-83A1-F6EECF244321}">
                <p14:modId xmlns:p14="http://schemas.microsoft.com/office/powerpoint/2010/main" val="2469850085"/>
              </p:ext>
            </p:extLst>
          </p:nvPr>
        </p:nvGraphicFramePr>
        <p:xfrm>
          <a:off x="4945789" y="4176441"/>
          <a:ext cx="3814318" cy="1731264"/>
        </p:xfrm>
        <a:graphic>
          <a:graphicData uri="http://schemas.openxmlformats.org/drawingml/2006/table">
            <a:tbl>
              <a:tblPr/>
              <a:tblGrid>
                <a:gridCol w="1583027"/>
                <a:gridCol w="2231291"/>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Item</a:t>
                      </a:r>
                      <a:endParaRPr kumimoji="1" lang="ja-JP"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Value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Other Site’s Audio</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Mix </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Mute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Display far site’s Mute icon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Secondary Bandwidth Selection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Not Specified</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2Mbps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1Mbps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756kbps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512kbps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256kbps or more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0" name="角丸四角形 9"/>
          <p:cNvSpPr/>
          <p:nvPr/>
        </p:nvSpPr>
        <p:spPr bwMode="auto">
          <a:xfrm>
            <a:off x="4955176" y="4951485"/>
            <a:ext cx="3788230" cy="956019"/>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2" name="正方形/長方形 11"/>
          <p:cNvSpPr/>
          <p:nvPr/>
        </p:nvSpPr>
        <p:spPr>
          <a:xfrm>
            <a:off x="272452" y="1020225"/>
            <a:ext cx="2789546"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Setting Menu of MCU (First page)</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sp>
        <p:nvSpPr>
          <p:cNvPr id="1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Setting of </a:t>
            </a:r>
            <a:r>
              <a:rPr lang="en-US" altLang="ja-JP" sz="2800" kern="0" dirty="0" smtClean="0">
                <a:solidFill>
                  <a:srgbClr val="FF0000"/>
                </a:solidFill>
                <a:latin typeface="Arial Black" panose="020B0A04020102020204" pitchFamily="34" charset="0"/>
              </a:rPr>
              <a:t>Dual Speed Connection</a:t>
            </a:r>
            <a:endParaRPr lang="de-DE" altLang="ja-JP" sz="2800" kern="0" dirty="0" smtClean="0">
              <a:solidFill>
                <a:srgbClr val="FF0000"/>
              </a:solidFill>
              <a:latin typeface="Arial Black" panose="020B0A04020102020204" pitchFamily="34" charset="0"/>
            </a:endParaRPr>
          </a:p>
        </p:txBody>
      </p:sp>
      <p:sp>
        <p:nvSpPr>
          <p:cNvPr id="14" name="正方形/長方形 13"/>
          <p:cNvSpPr/>
          <p:nvPr/>
        </p:nvSpPr>
        <p:spPr>
          <a:xfrm>
            <a:off x="276367" y="3774285"/>
            <a:ext cx="3063659"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Setting Menu of MCU (Second page)</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sp>
        <p:nvSpPr>
          <p:cNvPr id="2" name="テキスト ボックス 1"/>
          <p:cNvSpPr txBox="1"/>
          <p:nvPr/>
        </p:nvSpPr>
        <p:spPr>
          <a:xfrm>
            <a:off x="264691" y="715417"/>
            <a:ext cx="6476312" cy="338554"/>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600" dirty="0" smtClean="0"/>
              <a:t>Go to “Menu” =&gt; “Settings” =&gt; “MCU Settings”</a:t>
            </a:r>
            <a:endParaRPr kumimoji="1" lang="ja-JP" altLang="en-US" sz="1600" dirty="0"/>
          </a:p>
        </p:txBody>
      </p:sp>
      <p:pic>
        <p:nvPicPr>
          <p:cNvPr id="15" name="図 14"/>
          <p:cNvPicPr>
            <a:picLocks noChangeAspect="1"/>
          </p:cNvPicPr>
          <p:nvPr/>
        </p:nvPicPr>
        <p:blipFill>
          <a:blip r:embed="rId3"/>
          <a:stretch>
            <a:fillRect/>
          </a:stretch>
        </p:blipFill>
        <p:spPr>
          <a:xfrm>
            <a:off x="729652" y="1328484"/>
            <a:ext cx="4076909" cy="2412310"/>
          </a:xfrm>
          <a:prstGeom prst="rect">
            <a:avLst/>
          </a:prstGeom>
        </p:spPr>
      </p:pic>
      <p:pic>
        <p:nvPicPr>
          <p:cNvPr id="16" name="図 15"/>
          <p:cNvPicPr>
            <a:picLocks noChangeAspect="1"/>
          </p:cNvPicPr>
          <p:nvPr/>
        </p:nvPicPr>
        <p:blipFill>
          <a:blip r:embed="rId4"/>
          <a:stretch>
            <a:fillRect/>
          </a:stretch>
        </p:blipFill>
        <p:spPr>
          <a:xfrm>
            <a:off x="733744" y="4078447"/>
            <a:ext cx="4076909" cy="2412310"/>
          </a:xfrm>
          <a:prstGeom prst="rect">
            <a:avLst/>
          </a:prstGeom>
        </p:spPr>
      </p:pic>
      <p:sp>
        <p:nvSpPr>
          <p:cNvPr id="17" name="角丸四角形 16"/>
          <p:cNvSpPr/>
          <p:nvPr/>
        </p:nvSpPr>
        <p:spPr bwMode="auto">
          <a:xfrm>
            <a:off x="1693816" y="4641624"/>
            <a:ext cx="3034938" cy="270010"/>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8" name="テキスト ボックス 17"/>
          <p:cNvSpPr txBox="1"/>
          <p:nvPr/>
        </p:nvSpPr>
        <p:spPr>
          <a:xfrm>
            <a:off x="1734559" y="1417435"/>
            <a:ext cx="926525" cy="200055"/>
          </a:xfrm>
          <a:prstGeom prst="rect">
            <a:avLst/>
          </a:prstGeom>
          <a:solidFill>
            <a:srgbClr val="FFC000"/>
          </a:solidFill>
        </p:spPr>
        <p:txBody>
          <a:bodyPr wrap="square" rtlCol="0">
            <a:spAutoFit/>
          </a:bodyPr>
          <a:lstStyle/>
          <a:p>
            <a:r>
              <a:rPr kumimoji="1" lang="en-US" altLang="ja-JP" sz="700" b="1" dirty="0" smtClean="0"/>
              <a:t>Screen Layout</a:t>
            </a:r>
            <a:endParaRPr kumimoji="1" lang="ja-JP" altLang="en-US" sz="700" b="1" dirty="0"/>
          </a:p>
        </p:txBody>
      </p:sp>
      <p:sp>
        <p:nvSpPr>
          <p:cNvPr id="19" name="テキスト ボックス 18"/>
          <p:cNvSpPr txBox="1"/>
          <p:nvPr/>
        </p:nvSpPr>
        <p:spPr>
          <a:xfrm>
            <a:off x="1734559" y="1659700"/>
            <a:ext cx="1219656" cy="200055"/>
          </a:xfrm>
          <a:prstGeom prst="rect">
            <a:avLst/>
          </a:prstGeom>
          <a:solidFill>
            <a:schemeClr val="bg1"/>
          </a:solidFill>
        </p:spPr>
        <p:txBody>
          <a:bodyPr wrap="square" rtlCol="0">
            <a:spAutoFit/>
          </a:bodyPr>
          <a:lstStyle/>
          <a:p>
            <a:r>
              <a:rPr kumimoji="1" lang="en-US" altLang="ja-JP" sz="700" b="1" dirty="0" smtClean="0"/>
              <a:t>The Main Position</a:t>
            </a:r>
            <a:endParaRPr kumimoji="1" lang="ja-JP" altLang="en-US" sz="700" b="1" dirty="0"/>
          </a:p>
        </p:txBody>
      </p:sp>
      <p:sp>
        <p:nvSpPr>
          <p:cNvPr id="20" name="テキスト ボックス 19"/>
          <p:cNvSpPr txBox="1"/>
          <p:nvPr/>
        </p:nvSpPr>
        <p:spPr>
          <a:xfrm>
            <a:off x="1722844" y="1921510"/>
            <a:ext cx="1339152" cy="200055"/>
          </a:xfrm>
          <a:prstGeom prst="rect">
            <a:avLst/>
          </a:prstGeom>
          <a:solidFill>
            <a:schemeClr val="bg1"/>
          </a:solidFill>
        </p:spPr>
        <p:txBody>
          <a:bodyPr wrap="square" rtlCol="0">
            <a:spAutoFit/>
          </a:bodyPr>
          <a:lstStyle/>
          <a:p>
            <a:r>
              <a:rPr kumimoji="1" lang="en-US" altLang="ja-JP" sz="700" b="1" dirty="0" smtClean="0"/>
              <a:t>Voice Switch Time Frame</a:t>
            </a:r>
            <a:endParaRPr kumimoji="1" lang="ja-JP" altLang="en-US" sz="700" b="1" dirty="0"/>
          </a:p>
        </p:txBody>
      </p:sp>
      <p:sp>
        <p:nvSpPr>
          <p:cNvPr id="21" name="テキスト ボックス 20"/>
          <p:cNvSpPr txBox="1"/>
          <p:nvPr/>
        </p:nvSpPr>
        <p:spPr>
          <a:xfrm>
            <a:off x="1718944" y="2191135"/>
            <a:ext cx="1219656" cy="200055"/>
          </a:xfrm>
          <a:prstGeom prst="rect">
            <a:avLst/>
          </a:prstGeom>
          <a:solidFill>
            <a:schemeClr val="bg1"/>
          </a:solidFill>
        </p:spPr>
        <p:txBody>
          <a:bodyPr wrap="square" rtlCol="0">
            <a:spAutoFit/>
          </a:bodyPr>
          <a:lstStyle/>
          <a:p>
            <a:r>
              <a:rPr kumimoji="1" lang="en-US" altLang="ja-JP" sz="700" b="1" dirty="0" smtClean="0"/>
              <a:t>Site Name Display</a:t>
            </a:r>
            <a:endParaRPr kumimoji="1" lang="ja-JP" altLang="en-US" sz="700" b="1" dirty="0"/>
          </a:p>
        </p:txBody>
      </p:sp>
      <p:sp>
        <p:nvSpPr>
          <p:cNvPr id="22" name="テキスト ボックス 21"/>
          <p:cNvSpPr txBox="1"/>
          <p:nvPr/>
        </p:nvSpPr>
        <p:spPr>
          <a:xfrm>
            <a:off x="1722889" y="2460089"/>
            <a:ext cx="1339107" cy="192360"/>
          </a:xfrm>
          <a:prstGeom prst="rect">
            <a:avLst/>
          </a:prstGeom>
          <a:solidFill>
            <a:schemeClr val="bg1"/>
          </a:solidFill>
        </p:spPr>
        <p:txBody>
          <a:bodyPr wrap="square" rtlCol="0">
            <a:spAutoFit/>
          </a:bodyPr>
          <a:lstStyle/>
          <a:p>
            <a:r>
              <a:rPr kumimoji="1" lang="en-US" altLang="ja-JP" sz="650" b="1" dirty="0" smtClean="0"/>
              <a:t>Camera Control Transmitting</a:t>
            </a:r>
            <a:endParaRPr kumimoji="1" lang="ja-JP" altLang="en-US" sz="650" b="1" dirty="0"/>
          </a:p>
        </p:txBody>
      </p:sp>
      <p:sp>
        <p:nvSpPr>
          <p:cNvPr id="23" name="テキスト ボックス 22"/>
          <p:cNvSpPr txBox="1"/>
          <p:nvPr/>
        </p:nvSpPr>
        <p:spPr>
          <a:xfrm>
            <a:off x="1718958" y="2738200"/>
            <a:ext cx="1343039" cy="200055"/>
          </a:xfrm>
          <a:prstGeom prst="rect">
            <a:avLst/>
          </a:prstGeom>
          <a:solidFill>
            <a:schemeClr val="bg1"/>
          </a:solidFill>
        </p:spPr>
        <p:txBody>
          <a:bodyPr wrap="square" rtlCol="0">
            <a:spAutoFit/>
          </a:bodyPr>
          <a:lstStyle/>
          <a:p>
            <a:r>
              <a:rPr kumimoji="1" lang="en-US" altLang="ja-JP" sz="700" b="1" dirty="0" smtClean="0"/>
              <a:t>DTMF for Contents Sharing</a:t>
            </a:r>
            <a:endParaRPr kumimoji="1" lang="ja-JP" altLang="en-US" sz="700" b="1" dirty="0"/>
          </a:p>
        </p:txBody>
      </p:sp>
      <p:sp>
        <p:nvSpPr>
          <p:cNvPr id="24" name="テキスト ボックス 23"/>
          <p:cNvSpPr txBox="1"/>
          <p:nvPr/>
        </p:nvSpPr>
        <p:spPr>
          <a:xfrm>
            <a:off x="1730689" y="2992195"/>
            <a:ext cx="1219656" cy="200055"/>
          </a:xfrm>
          <a:prstGeom prst="rect">
            <a:avLst/>
          </a:prstGeom>
          <a:solidFill>
            <a:schemeClr val="bg1"/>
          </a:solidFill>
        </p:spPr>
        <p:txBody>
          <a:bodyPr wrap="square" rtlCol="0">
            <a:spAutoFit/>
          </a:bodyPr>
          <a:lstStyle/>
          <a:p>
            <a:r>
              <a:rPr kumimoji="1" lang="en-US" altLang="ja-JP" sz="700" b="1" dirty="0" smtClean="0"/>
              <a:t>DTMF Layout Change</a:t>
            </a:r>
            <a:endParaRPr kumimoji="1" lang="ja-JP" altLang="en-US" sz="700" b="1" dirty="0"/>
          </a:p>
        </p:txBody>
      </p:sp>
      <p:sp>
        <p:nvSpPr>
          <p:cNvPr id="25" name="テキスト ボックス 24"/>
          <p:cNvSpPr txBox="1"/>
          <p:nvPr/>
        </p:nvSpPr>
        <p:spPr>
          <a:xfrm>
            <a:off x="1718974" y="3269635"/>
            <a:ext cx="1219656" cy="200055"/>
          </a:xfrm>
          <a:prstGeom prst="rect">
            <a:avLst/>
          </a:prstGeom>
          <a:solidFill>
            <a:schemeClr val="bg1"/>
          </a:solidFill>
        </p:spPr>
        <p:txBody>
          <a:bodyPr wrap="square" rtlCol="0">
            <a:spAutoFit/>
          </a:bodyPr>
          <a:lstStyle/>
          <a:p>
            <a:r>
              <a:rPr kumimoji="1" lang="en-US" altLang="ja-JP" sz="700" b="1" dirty="0" smtClean="0"/>
              <a:t>Auto move to CP1</a:t>
            </a:r>
            <a:endParaRPr kumimoji="1" lang="ja-JP" altLang="en-US" sz="700" b="1" dirty="0"/>
          </a:p>
        </p:txBody>
      </p:sp>
      <p:sp>
        <p:nvSpPr>
          <p:cNvPr id="27" name="テキスト ボックス 26"/>
          <p:cNvSpPr txBox="1"/>
          <p:nvPr/>
        </p:nvSpPr>
        <p:spPr>
          <a:xfrm>
            <a:off x="745970" y="1335385"/>
            <a:ext cx="856184" cy="200055"/>
          </a:xfrm>
          <a:prstGeom prst="rect">
            <a:avLst/>
          </a:prstGeom>
          <a:solidFill>
            <a:schemeClr val="bg1"/>
          </a:solidFill>
        </p:spPr>
        <p:txBody>
          <a:bodyPr wrap="square" rtlCol="0">
            <a:spAutoFit/>
          </a:bodyPr>
          <a:lstStyle/>
          <a:p>
            <a:pPr algn="ctr"/>
            <a:r>
              <a:rPr kumimoji="1" lang="en-US" altLang="ja-JP" sz="700" b="1" dirty="0" smtClean="0"/>
              <a:t>MCU Settings</a:t>
            </a:r>
            <a:endParaRPr kumimoji="1" lang="ja-JP" altLang="en-US" sz="700" b="1" dirty="0"/>
          </a:p>
        </p:txBody>
      </p:sp>
      <p:sp>
        <p:nvSpPr>
          <p:cNvPr id="28" name="テキスト ボックス 27"/>
          <p:cNvSpPr txBox="1"/>
          <p:nvPr/>
        </p:nvSpPr>
        <p:spPr>
          <a:xfrm>
            <a:off x="761600" y="4085979"/>
            <a:ext cx="856184" cy="200055"/>
          </a:xfrm>
          <a:prstGeom prst="rect">
            <a:avLst/>
          </a:prstGeom>
          <a:solidFill>
            <a:schemeClr val="bg1"/>
          </a:solidFill>
        </p:spPr>
        <p:txBody>
          <a:bodyPr wrap="square" rtlCol="0">
            <a:spAutoFit/>
          </a:bodyPr>
          <a:lstStyle/>
          <a:p>
            <a:pPr algn="ctr"/>
            <a:r>
              <a:rPr kumimoji="1" lang="en-US" altLang="ja-JP" sz="700" b="1" dirty="0" smtClean="0"/>
              <a:t>MCU Settings</a:t>
            </a:r>
            <a:endParaRPr kumimoji="1" lang="ja-JP" altLang="en-US" sz="700" b="1" dirty="0"/>
          </a:p>
        </p:txBody>
      </p:sp>
      <p:sp>
        <p:nvSpPr>
          <p:cNvPr id="29" name="テキスト ボックス 28"/>
          <p:cNvSpPr txBox="1"/>
          <p:nvPr/>
        </p:nvSpPr>
        <p:spPr>
          <a:xfrm>
            <a:off x="1726788" y="4402810"/>
            <a:ext cx="1343039" cy="200055"/>
          </a:xfrm>
          <a:prstGeom prst="rect">
            <a:avLst/>
          </a:prstGeom>
          <a:solidFill>
            <a:schemeClr val="bg1"/>
          </a:solidFill>
        </p:spPr>
        <p:txBody>
          <a:bodyPr wrap="square" rtlCol="0">
            <a:spAutoFit/>
          </a:bodyPr>
          <a:lstStyle/>
          <a:p>
            <a:r>
              <a:rPr kumimoji="1" lang="en-US" altLang="ja-JP" sz="700" b="1" dirty="0" smtClean="0"/>
              <a:t>Display far site’s Mute Icon</a:t>
            </a:r>
            <a:endParaRPr kumimoji="1" lang="ja-JP" altLang="en-US" sz="700" b="1" dirty="0"/>
          </a:p>
        </p:txBody>
      </p:sp>
      <p:sp>
        <p:nvSpPr>
          <p:cNvPr id="30" name="テキスト ボックス 29"/>
          <p:cNvSpPr txBox="1"/>
          <p:nvPr/>
        </p:nvSpPr>
        <p:spPr>
          <a:xfrm>
            <a:off x="1730703" y="4680250"/>
            <a:ext cx="1343039" cy="184666"/>
          </a:xfrm>
          <a:prstGeom prst="rect">
            <a:avLst/>
          </a:prstGeom>
          <a:solidFill>
            <a:schemeClr val="bg1"/>
          </a:solidFill>
        </p:spPr>
        <p:txBody>
          <a:bodyPr wrap="square" rtlCol="0">
            <a:spAutoFit/>
          </a:bodyPr>
          <a:lstStyle/>
          <a:p>
            <a:r>
              <a:rPr kumimoji="1" lang="en-US" altLang="ja-JP" sz="600" b="1" dirty="0" smtClean="0"/>
              <a:t>Secondary Bandwidth Selection</a:t>
            </a:r>
            <a:endParaRPr kumimoji="1" lang="ja-JP" altLang="en-US" sz="600" b="1" dirty="0"/>
          </a:p>
        </p:txBody>
      </p:sp>
      <p:sp>
        <p:nvSpPr>
          <p:cNvPr id="31" name="テキスト ボックス 30"/>
          <p:cNvSpPr txBox="1"/>
          <p:nvPr/>
        </p:nvSpPr>
        <p:spPr>
          <a:xfrm>
            <a:off x="1738474" y="4156600"/>
            <a:ext cx="1098511" cy="200055"/>
          </a:xfrm>
          <a:prstGeom prst="rect">
            <a:avLst/>
          </a:prstGeom>
          <a:solidFill>
            <a:srgbClr val="FFC000"/>
          </a:solidFill>
        </p:spPr>
        <p:txBody>
          <a:bodyPr wrap="square" rtlCol="0">
            <a:spAutoFit/>
          </a:bodyPr>
          <a:lstStyle/>
          <a:p>
            <a:r>
              <a:rPr kumimoji="1" lang="en-US" altLang="ja-JP" sz="700" b="1" dirty="0" smtClean="0"/>
              <a:t>Other Site’s Audio</a:t>
            </a:r>
            <a:endParaRPr kumimoji="1" lang="ja-JP" altLang="en-US" sz="700" b="1" dirty="0"/>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54"/>
          <p:cNvSpPr>
            <a:spLocks noChangeAspect="1" noChangeArrowheads="1"/>
          </p:cNvSpPr>
          <p:nvPr/>
        </p:nvSpPr>
        <p:spPr bwMode="auto">
          <a:xfrm>
            <a:off x="4078175" y="4371812"/>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045567511"/>
              </p:ext>
            </p:extLst>
          </p:nvPr>
        </p:nvGraphicFramePr>
        <p:xfrm>
          <a:off x="375371" y="1282403"/>
          <a:ext cx="8323912" cy="4562765"/>
        </p:xfrm>
        <a:graphic>
          <a:graphicData uri="http://schemas.openxmlformats.org/drawingml/2006/table">
            <a:tbl>
              <a:tblPr/>
              <a:tblGrid>
                <a:gridCol w="826108"/>
                <a:gridCol w="3436164"/>
                <a:gridCol w="4061640"/>
              </a:tblGrid>
              <a:tr h="7062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Layout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Auto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Fixed</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CP1 / CP2 / CP4 / CP6 / CP8 /</a:t>
                      </a:r>
                      <a:r>
                        <a:rPr kumimoji="1" lang="en-US" altLang="ja-JP" sz="1200" b="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CP9</a:t>
                      </a: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 / CP10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56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The</a:t>
                      </a: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screen layout is automatically changed depends on number of connection site.</a:t>
                      </a:r>
                      <a:endParaRPr kumimoji="1"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1" hangingPunct="1">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The screen layout will be fixed depends on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08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Screen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latin typeface="Arial" panose="020B0604020202020204" pitchFamily="34" charset="0"/>
                        <a:ea typeface="Meiryo UI" panose="020B060403050404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eaLnBrk="1" hangingPunct="1">
                        <a:defRPr/>
                      </a:pP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7" name="グループ化 6"/>
          <p:cNvGrpSpPr>
            <a:grpSpLocks noChangeAspect="1"/>
          </p:cNvGrpSpPr>
          <p:nvPr/>
        </p:nvGrpSpPr>
        <p:grpSpPr>
          <a:xfrm>
            <a:off x="5039349" y="2569246"/>
            <a:ext cx="1733562" cy="1245456"/>
            <a:chOff x="3335701" y="2213127"/>
            <a:chExt cx="1390650" cy="1105082"/>
          </a:xfrm>
        </p:grpSpPr>
        <p:sp>
          <p:nvSpPr>
            <p:cNvPr id="55" name="テキスト ボックス 52"/>
            <p:cNvSpPr txBox="1">
              <a:spLocks noChangeArrowheads="1"/>
            </p:cNvSpPr>
            <p:nvPr/>
          </p:nvSpPr>
          <p:spPr bwMode="auto">
            <a:xfrm>
              <a:off x="3780201" y="2213127"/>
              <a:ext cx="390393"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CP4</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grpSp>
          <p:nvGrpSpPr>
            <p:cNvPr id="56" name="グループ化 3"/>
            <p:cNvGrpSpPr>
              <a:grpSpLocks/>
            </p:cNvGrpSpPr>
            <p:nvPr/>
          </p:nvGrpSpPr>
          <p:grpSpPr bwMode="auto">
            <a:xfrm>
              <a:off x="3335701" y="2440321"/>
              <a:ext cx="1390650" cy="877888"/>
              <a:chOff x="3028826" y="4927600"/>
              <a:chExt cx="1391396" cy="877826"/>
            </a:xfrm>
          </p:grpSpPr>
          <p:sp>
            <p:nvSpPr>
              <p:cNvPr id="58" name="Rectangle 54"/>
              <p:cNvSpPr>
                <a:spLocks noChangeAspect="1" noChangeArrowheads="1"/>
              </p:cNvSpPr>
              <p:nvPr/>
            </p:nvSpPr>
            <p:spPr bwMode="auto">
              <a:xfrm>
                <a:off x="3028826" y="4927600"/>
                <a:ext cx="685252" cy="42703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59" name="Rectangle 54"/>
              <p:cNvSpPr>
                <a:spLocks noChangeAspect="1" noChangeArrowheads="1"/>
              </p:cNvSpPr>
              <p:nvPr/>
            </p:nvSpPr>
            <p:spPr bwMode="auto">
              <a:xfrm>
                <a:off x="3734970" y="4927600"/>
                <a:ext cx="685252" cy="42703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60" name="Rectangle 54"/>
              <p:cNvSpPr>
                <a:spLocks noChangeAspect="1" noChangeArrowheads="1"/>
              </p:cNvSpPr>
              <p:nvPr/>
            </p:nvSpPr>
            <p:spPr bwMode="auto">
              <a:xfrm>
                <a:off x="3028826" y="5378388"/>
                <a:ext cx="685252" cy="427038"/>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3</a:t>
                </a:r>
              </a:p>
            </p:txBody>
          </p:sp>
          <p:sp>
            <p:nvSpPr>
              <p:cNvPr id="61" name="Rectangle 54"/>
              <p:cNvSpPr>
                <a:spLocks noChangeAspect="1" noChangeArrowheads="1"/>
              </p:cNvSpPr>
              <p:nvPr/>
            </p:nvSpPr>
            <p:spPr bwMode="auto">
              <a:xfrm>
                <a:off x="3734970" y="5378388"/>
                <a:ext cx="685252" cy="427038"/>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4</a:t>
                </a:r>
              </a:p>
            </p:txBody>
          </p:sp>
        </p:grpSp>
        <p:sp>
          <p:nvSpPr>
            <p:cNvPr id="57" name="テキスト ボックス 52"/>
            <p:cNvSpPr txBox="1">
              <a:spLocks noChangeArrowheads="1"/>
            </p:cNvSpPr>
            <p:nvPr/>
          </p:nvSpPr>
          <p:spPr bwMode="auto">
            <a:xfrm>
              <a:off x="3346767" y="2424884"/>
              <a:ext cx="675541"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8" name="グループ化 7"/>
          <p:cNvGrpSpPr>
            <a:grpSpLocks noChangeAspect="1"/>
          </p:cNvGrpSpPr>
          <p:nvPr/>
        </p:nvGrpSpPr>
        <p:grpSpPr>
          <a:xfrm>
            <a:off x="6218955" y="4093084"/>
            <a:ext cx="1733562" cy="1243126"/>
            <a:chOff x="3364276" y="3489364"/>
            <a:chExt cx="1390650" cy="1103015"/>
          </a:xfrm>
        </p:grpSpPr>
        <p:sp>
          <p:nvSpPr>
            <p:cNvPr id="42" name="テキスト ボックス 26"/>
            <p:cNvSpPr txBox="1">
              <a:spLocks noChangeArrowheads="1"/>
            </p:cNvSpPr>
            <p:nvPr/>
          </p:nvSpPr>
          <p:spPr bwMode="auto">
            <a:xfrm>
              <a:off x="3807189" y="3489364"/>
              <a:ext cx="459088"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CP10</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grpSp>
          <p:nvGrpSpPr>
            <p:cNvPr id="43" name="グループ化 6"/>
            <p:cNvGrpSpPr>
              <a:grpSpLocks/>
            </p:cNvGrpSpPr>
            <p:nvPr/>
          </p:nvGrpSpPr>
          <p:grpSpPr bwMode="auto">
            <a:xfrm>
              <a:off x="3364276" y="3719254"/>
              <a:ext cx="1390650" cy="873125"/>
              <a:chOff x="7501778" y="4919316"/>
              <a:chExt cx="1391397" cy="873830"/>
            </a:xfrm>
          </p:grpSpPr>
          <p:sp>
            <p:nvSpPr>
              <p:cNvPr id="45" name="Rectangle 54"/>
              <p:cNvSpPr>
                <a:spLocks noChangeAspect="1" noChangeArrowheads="1"/>
              </p:cNvSpPr>
              <p:nvPr/>
            </p:nvSpPr>
            <p:spPr bwMode="auto">
              <a:xfrm>
                <a:off x="7501779" y="4919316"/>
                <a:ext cx="685252" cy="427038"/>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46" name="Rectangle 54"/>
              <p:cNvSpPr>
                <a:spLocks noChangeAspect="1" noChangeArrowheads="1"/>
              </p:cNvSpPr>
              <p:nvPr/>
            </p:nvSpPr>
            <p:spPr bwMode="auto">
              <a:xfrm>
                <a:off x="8207923" y="4919316"/>
                <a:ext cx="685252" cy="42703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47" name="Rectangle 54"/>
              <p:cNvSpPr>
                <a:spLocks noChangeAspect="1" noChangeArrowheads="1"/>
              </p:cNvSpPr>
              <p:nvPr/>
            </p:nvSpPr>
            <p:spPr bwMode="auto">
              <a:xfrm>
                <a:off x="7501779" y="5364691"/>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3</a:t>
                </a:r>
              </a:p>
            </p:txBody>
          </p:sp>
          <p:sp>
            <p:nvSpPr>
              <p:cNvPr id="48" name="Rectangle 54"/>
              <p:cNvSpPr>
                <a:spLocks noChangeAspect="1" noChangeArrowheads="1"/>
              </p:cNvSpPr>
              <p:nvPr/>
            </p:nvSpPr>
            <p:spPr bwMode="auto">
              <a:xfrm>
                <a:off x="7853820" y="5364691"/>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4</a:t>
                </a:r>
              </a:p>
            </p:txBody>
          </p:sp>
          <p:sp>
            <p:nvSpPr>
              <p:cNvPr id="49" name="Rectangle 54"/>
              <p:cNvSpPr>
                <a:spLocks noChangeAspect="1" noChangeArrowheads="1"/>
              </p:cNvSpPr>
              <p:nvPr/>
            </p:nvSpPr>
            <p:spPr bwMode="auto">
              <a:xfrm>
                <a:off x="8207923" y="5364691"/>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5</a:t>
                </a:r>
              </a:p>
            </p:txBody>
          </p:sp>
          <p:sp>
            <p:nvSpPr>
              <p:cNvPr id="50" name="Rectangle 54"/>
              <p:cNvSpPr>
                <a:spLocks noChangeAspect="1" noChangeArrowheads="1"/>
              </p:cNvSpPr>
              <p:nvPr/>
            </p:nvSpPr>
            <p:spPr bwMode="auto">
              <a:xfrm>
                <a:off x="8564254" y="5364691"/>
                <a:ext cx="328921" cy="204978"/>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6</a:t>
                </a:r>
              </a:p>
            </p:txBody>
          </p:sp>
          <p:sp>
            <p:nvSpPr>
              <p:cNvPr id="51" name="Rectangle 54"/>
              <p:cNvSpPr>
                <a:spLocks noChangeAspect="1" noChangeArrowheads="1"/>
              </p:cNvSpPr>
              <p:nvPr/>
            </p:nvSpPr>
            <p:spPr bwMode="auto">
              <a:xfrm>
                <a:off x="7501778" y="5588168"/>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7</a:t>
                </a:r>
              </a:p>
            </p:txBody>
          </p:sp>
          <p:sp>
            <p:nvSpPr>
              <p:cNvPr id="52" name="Rectangle 54"/>
              <p:cNvSpPr>
                <a:spLocks noChangeAspect="1" noChangeArrowheads="1"/>
              </p:cNvSpPr>
              <p:nvPr/>
            </p:nvSpPr>
            <p:spPr bwMode="auto">
              <a:xfrm>
                <a:off x="7853819" y="5588168"/>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8</a:t>
                </a:r>
              </a:p>
            </p:txBody>
          </p:sp>
          <p:sp>
            <p:nvSpPr>
              <p:cNvPr id="53" name="Rectangle 54"/>
              <p:cNvSpPr>
                <a:spLocks noChangeAspect="1" noChangeArrowheads="1"/>
              </p:cNvSpPr>
              <p:nvPr/>
            </p:nvSpPr>
            <p:spPr bwMode="auto">
              <a:xfrm>
                <a:off x="8207922" y="5588168"/>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9</a:t>
                </a:r>
              </a:p>
            </p:txBody>
          </p:sp>
          <p:sp>
            <p:nvSpPr>
              <p:cNvPr id="54" name="Rectangle 54"/>
              <p:cNvSpPr>
                <a:spLocks noChangeAspect="1" noChangeArrowheads="1"/>
              </p:cNvSpPr>
              <p:nvPr/>
            </p:nvSpPr>
            <p:spPr bwMode="auto">
              <a:xfrm>
                <a:off x="8564253" y="5588168"/>
                <a:ext cx="328921" cy="204978"/>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10</a:t>
                </a:r>
              </a:p>
            </p:txBody>
          </p:sp>
        </p:grpSp>
        <p:sp>
          <p:nvSpPr>
            <p:cNvPr id="44" name="テキスト ボックス 52"/>
            <p:cNvSpPr txBox="1">
              <a:spLocks noChangeArrowheads="1"/>
            </p:cNvSpPr>
            <p:nvPr/>
          </p:nvSpPr>
          <p:spPr bwMode="auto">
            <a:xfrm>
              <a:off x="3371279" y="3697855"/>
              <a:ext cx="675541"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9" name="グループ化 8"/>
          <p:cNvGrpSpPr>
            <a:grpSpLocks noChangeAspect="1"/>
          </p:cNvGrpSpPr>
          <p:nvPr/>
        </p:nvGrpSpPr>
        <p:grpSpPr>
          <a:xfrm>
            <a:off x="1782068" y="4101527"/>
            <a:ext cx="1747414" cy="1248493"/>
            <a:chOff x="1854564" y="3489364"/>
            <a:chExt cx="1401762" cy="1107777"/>
          </a:xfrm>
        </p:grpSpPr>
        <p:sp>
          <p:nvSpPr>
            <p:cNvPr id="31" name="テキスト ボックス 25"/>
            <p:cNvSpPr txBox="1">
              <a:spLocks noChangeArrowheads="1"/>
            </p:cNvSpPr>
            <p:nvPr/>
          </p:nvSpPr>
          <p:spPr bwMode="auto">
            <a:xfrm>
              <a:off x="2319701" y="3489364"/>
              <a:ext cx="390393"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CP8</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grpSp>
          <p:nvGrpSpPr>
            <p:cNvPr id="32" name="グループ化 5"/>
            <p:cNvGrpSpPr>
              <a:grpSpLocks/>
            </p:cNvGrpSpPr>
            <p:nvPr/>
          </p:nvGrpSpPr>
          <p:grpSpPr bwMode="auto">
            <a:xfrm>
              <a:off x="1854564" y="3719254"/>
              <a:ext cx="1401762" cy="877887"/>
              <a:chOff x="5964378" y="4919314"/>
              <a:chExt cx="1401280" cy="878999"/>
            </a:xfrm>
          </p:grpSpPr>
          <p:sp>
            <p:nvSpPr>
              <p:cNvPr id="34" name="Rectangle 54"/>
              <p:cNvSpPr>
                <a:spLocks noChangeAspect="1" noChangeArrowheads="1"/>
              </p:cNvSpPr>
              <p:nvPr/>
            </p:nvSpPr>
            <p:spPr bwMode="auto">
              <a:xfrm>
                <a:off x="6325579" y="5593335"/>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6</a:t>
                </a:r>
              </a:p>
            </p:txBody>
          </p:sp>
          <p:sp>
            <p:nvSpPr>
              <p:cNvPr id="35" name="Rectangle 54"/>
              <p:cNvSpPr>
                <a:spLocks noChangeAspect="1" noChangeArrowheads="1"/>
              </p:cNvSpPr>
              <p:nvPr/>
            </p:nvSpPr>
            <p:spPr bwMode="auto">
              <a:xfrm>
                <a:off x="5964378" y="5593335"/>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5</a:t>
                </a:r>
              </a:p>
            </p:txBody>
          </p:sp>
          <p:sp>
            <p:nvSpPr>
              <p:cNvPr id="36" name="Rectangle 54"/>
              <p:cNvSpPr>
                <a:spLocks noChangeAspect="1" noChangeArrowheads="1"/>
              </p:cNvSpPr>
              <p:nvPr/>
            </p:nvSpPr>
            <p:spPr bwMode="auto">
              <a:xfrm>
                <a:off x="5964378" y="4919314"/>
                <a:ext cx="1051091" cy="655023"/>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37" name="Rectangle 54"/>
              <p:cNvSpPr>
                <a:spLocks noChangeAspect="1" noChangeArrowheads="1"/>
              </p:cNvSpPr>
              <p:nvPr/>
            </p:nvSpPr>
            <p:spPr bwMode="auto">
              <a:xfrm>
                <a:off x="6688291" y="5593335"/>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7</a:t>
                </a:r>
              </a:p>
            </p:txBody>
          </p:sp>
          <p:sp>
            <p:nvSpPr>
              <p:cNvPr id="38" name="Rectangle 54"/>
              <p:cNvSpPr>
                <a:spLocks noChangeAspect="1" noChangeArrowheads="1"/>
              </p:cNvSpPr>
              <p:nvPr/>
            </p:nvSpPr>
            <p:spPr bwMode="auto">
              <a:xfrm>
                <a:off x="7036737" y="4919314"/>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39" name="Rectangle 54"/>
              <p:cNvSpPr>
                <a:spLocks noChangeAspect="1" noChangeArrowheads="1"/>
              </p:cNvSpPr>
              <p:nvPr/>
            </p:nvSpPr>
            <p:spPr bwMode="auto">
              <a:xfrm>
                <a:off x="7036737" y="5135722"/>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3</a:t>
                </a:r>
              </a:p>
            </p:txBody>
          </p:sp>
          <p:sp>
            <p:nvSpPr>
              <p:cNvPr id="40" name="Rectangle 54"/>
              <p:cNvSpPr>
                <a:spLocks noChangeAspect="1" noChangeArrowheads="1"/>
              </p:cNvSpPr>
              <p:nvPr/>
            </p:nvSpPr>
            <p:spPr bwMode="auto">
              <a:xfrm>
                <a:off x="7036737" y="5360990"/>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4</a:t>
                </a:r>
              </a:p>
            </p:txBody>
          </p:sp>
          <p:sp>
            <p:nvSpPr>
              <p:cNvPr id="41" name="Rectangle 54"/>
              <p:cNvSpPr>
                <a:spLocks noChangeAspect="1" noChangeArrowheads="1"/>
              </p:cNvSpPr>
              <p:nvPr/>
            </p:nvSpPr>
            <p:spPr bwMode="auto">
              <a:xfrm>
                <a:off x="7036737" y="5593335"/>
                <a:ext cx="328921" cy="20497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8</a:t>
                </a:r>
              </a:p>
            </p:txBody>
          </p:sp>
        </p:grpSp>
        <p:sp>
          <p:nvSpPr>
            <p:cNvPr id="33" name="テキスト ボックス 52"/>
            <p:cNvSpPr txBox="1">
              <a:spLocks noChangeArrowheads="1"/>
            </p:cNvSpPr>
            <p:nvPr/>
          </p:nvSpPr>
          <p:spPr bwMode="auto">
            <a:xfrm>
              <a:off x="2042521" y="3726237"/>
              <a:ext cx="675541"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0" name="グループ化 9"/>
          <p:cNvGrpSpPr>
            <a:grpSpLocks noChangeAspect="1"/>
          </p:cNvGrpSpPr>
          <p:nvPr/>
        </p:nvGrpSpPr>
        <p:grpSpPr>
          <a:xfrm>
            <a:off x="6846823" y="2569246"/>
            <a:ext cx="1678151" cy="1234721"/>
            <a:chOff x="405176" y="3501584"/>
            <a:chExt cx="1346200" cy="1095557"/>
          </a:xfrm>
        </p:grpSpPr>
        <p:sp>
          <p:nvSpPr>
            <p:cNvPr id="21" name="テキスト ボックス 24"/>
            <p:cNvSpPr txBox="1">
              <a:spLocks noChangeArrowheads="1"/>
            </p:cNvSpPr>
            <p:nvPr/>
          </p:nvSpPr>
          <p:spPr bwMode="auto">
            <a:xfrm>
              <a:off x="827451" y="3501584"/>
              <a:ext cx="390393"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CP6</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grpSp>
          <p:nvGrpSpPr>
            <p:cNvPr id="22" name="グループ化 4"/>
            <p:cNvGrpSpPr>
              <a:grpSpLocks/>
            </p:cNvGrpSpPr>
            <p:nvPr/>
          </p:nvGrpSpPr>
          <p:grpSpPr bwMode="auto">
            <a:xfrm>
              <a:off x="405176" y="3728778"/>
              <a:ext cx="1346200" cy="868363"/>
              <a:chOff x="4505399" y="4927599"/>
              <a:chExt cx="1346181" cy="869000"/>
            </a:xfrm>
          </p:grpSpPr>
          <p:sp>
            <p:nvSpPr>
              <p:cNvPr id="24" name="Rectangle 54"/>
              <p:cNvSpPr>
                <a:spLocks noChangeAspect="1" noChangeArrowheads="1"/>
              </p:cNvSpPr>
              <p:nvPr/>
            </p:nvSpPr>
            <p:spPr bwMode="auto">
              <a:xfrm>
                <a:off x="5413019" y="4927600"/>
                <a:ext cx="438561" cy="273304"/>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25" name="Rectangle 54"/>
              <p:cNvSpPr>
                <a:spLocks noChangeAspect="1" noChangeArrowheads="1"/>
              </p:cNvSpPr>
              <p:nvPr/>
            </p:nvSpPr>
            <p:spPr bwMode="auto">
              <a:xfrm>
                <a:off x="4505399" y="4927599"/>
                <a:ext cx="890828" cy="573438"/>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27" name="Rectangle 54"/>
              <p:cNvSpPr>
                <a:spLocks noChangeAspect="1" noChangeArrowheads="1"/>
              </p:cNvSpPr>
              <p:nvPr/>
            </p:nvSpPr>
            <p:spPr bwMode="auto">
              <a:xfrm>
                <a:off x="4512252" y="5523295"/>
                <a:ext cx="438561" cy="273304"/>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4</a:t>
                </a:r>
              </a:p>
            </p:txBody>
          </p:sp>
          <p:sp>
            <p:nvSpPr>
              <p:cNvPr id="28" name="Rectangle 54"/>
              <p:cNvSpPr>
                <a:spLocks noChangeAspect="1" noChangeArrowheads="1"/>
              </p:cNvSpPr>
              <p:nvPr/>
            </p:nvSpPr>
            <p:spPr bwMode="auto">
              <a:xfrm>
                <a:off x="4957666" y="5523295"/>
                <a:ext cx="438561" cy="273304"/>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5</a:t>
                </a:r>
              </a:p>
            </p:txBody>
          </p:sp>
          <p:sp>
            <p:nvSpPr>
              <p:cNvPr id="29" name="Rectangle 54"/>
              <p:cNvSpPr>
                <a:spLocks noChangeAspect="1" noChangeArrowheads="1"/>
              </p:cNvSpPr>
              <p:nvPr/>
            </p:nvSpPr>
            <p:spPr bwMode="auto">
              <a:xfrm>
                <a:off x="5409932" y="5523295"/>
                <a:ext cx="438561" cy="273304"/>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6</a:t>
                </a:r>
              </a:p>
            </p:txBody>
          </p:sp>
          <p:sp>
            <p:nvSpPr>
              <p:cNvPr id="30" name="Rectangle 54"/>
              <p:cNvSpPr>
                <a:spLocks noChangeAspect="1" noChangeArrowheads="1"/>
              </p:cNvSpPr>
              <p:nvPr/>
            </p:nvSpPr>
            <p:spPr bwMode="auto">
              <a:xfrm>
                <a:off x="5413019" y="5227989"/>
                <a:ext cx="438561" cy="273304"/>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3</a:t>
                </a:r>
              </a:p>
            </p:txBody>
          </p:sp>
        </p:grpSp>
        <p:sp>
          <p:nvSpPr>
            <p:cNvPr id="23" name="テキスト ボックス 52"/>
            <p:cNvSpPr txBox="1">
              <a:spLocks noChangeArrowheads="1"/>
            </p:cNvSpPr>
            <p:nvPr/>
          </p:nvSpPr>
          <p:spPr bwMode="auto">
            <a:xfrm>
              <a:off x="508284" y="3724802"/>
              <a:ext cx="675541"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1" name="グループ化 10"/>
          <p:cNvGrpSpPr>
            <a:grpSpLocks noChangeAspect="1"/>
          </p:cNvGrpSpPr>
          <p:nvPr/>
        </p:nvGrpSpPr>
        <p:grpSpPr>
          <a:xfrm>
            <a:off x="3197540" y="2569246"/>
            <a:ext cx="1735542" cy="1209673"/>
            <a:chOff x="1843451" y="2213127"/>
            <a:chExt cx="1392238" cy="1073332"/>
          </a:xfrm>
        </p:grpSpPr>
        <p:sp>
          <p:nvSpPr>
            <p:cNvPr id="16" name="Rectangle 54"/>
            <p:cNvSpPr>
              <a:spLocks noChangeArrowheads="1"/>
            </p:cNvSpPr>
            <p:nvPr/>
          </p:nvSpPr>
          <p:spPr bwMode="auto">
            <a:xfrm>
              <a:off x="1843451" y="2432384"/>
              <a:ext cx="1382713" cy="854075"/>
            </a:xfrm>
            <a:prstGeom prst="rect">
              <a:avLst/>
            </a:prstGeom>
            <a:noFill/>
            <a:ln w="9525">
              <a:solidFill>
                <a:schemeClr val="bg2">
                  <a:lumMod val="40000"/>
                  <a:lumOff val="60000"/>
                </a:schemeClr>
              </a:solidFill>
              <a:miter lim="800000"/>
              <a:headEnd/>
              <a:tailEnd/>
            </a:ln>
          </p:spPr>
          <p:txBody>
            <a:bodyPr wrap="none" anchor="ctr"/>
            <a:lstStyle/>
            <a:p>
              <a:pPr algn="ctr">
                <a:defRPr/>
              </a:pPr>
              <a:endPar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テキスト ボックス 23"/>
            <p:cNvSpPr txBox="1">
              <a:spLocks noChangeArrowheads="1"/>
            </p:cNvSpPr>
            <p:nvPr/>
          </p:nvSpPr>
          <p:spPr bwMode="auto">
            <a:xfrm>
              <a:off x="2327639" y="2213127"/>
              <a:ext cx="390393"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CP2</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sp>
          <p:nvSpPr>
            <p:cNvPr id="18" name="Rectangle 54"/>
            <p:cNvSpPr>
              <a:spLocks noChangeAspect="1" noChangeArrowheads="1"/>
            </p:cNvSpPr>
            <p:nvPr/>
          </p:nvSpPr>
          <p:spPr bwMode="auto">
            <a:xfrm>
              <a:off x="1843451" y="2673684"/>
              <a:ext cx="685800" cy="427037"/>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19" name="Rectangle 54"/>
            <p:cNvSpPr>
              <a:spLocks noChangeAspect="1" noChangeArrowheads="1"/>
            </p:cNvSpPr>
            <p:nvPr/>
          </p:nvSpPr>
          <p:spPr bwMode="auto">
            <a:xfrm>
              <a:off x="2549889" y="2673684"/>
              <a:ext cx="685800" cy="427037"/>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20" name="テキスト ボックス 52"/>
            <p:cNvSpPr txBox="1">
              <a:spLocks noChangeArrowheads="1"/>
            </p:cNvSpPr>
            <p:nvPr/>
          </p:nvSpPr>
          <p:spPr bwMode="auto">
            <a:xfrm>
              <a:off x="1852847" y="2644463"/>
              <a:ext cx="675542"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2" name="グループ化 11"/>
          <p:cNvGrpSpPr>
            <a:grpSpLocks noChangeAspect="1"/>
          </p:cNvGrpSpPr>
          <p:nvPr/>
        </p:nvGrpSpPr>
        <p:grpSpPr>
          <a:xfrm>
            <a:off x="1381713" y="2584226"/>
            <a:ext cx="1707835" cy="1206634"/>
            <a:chOff x="381364" y="2223760"/>
            <a:chExt cx="1370012" cy="1070636"/>
          </a:xfrm>
        </p:grpSpPr>
        <p:sp>
          <p:nvSpPr>
            <p:cNvPr id="13" name="テキスト ボックス 1"/>
            <p:cNvSpPr txBox="1">
              <a:spLocks noChangeArrowheads="1"/>
            </p:cNvSpPr>
            <p:nvPr/>
          </p:nvSpPr>
          <p:spPr bwMode="auto">
            <a:xfrm>
              <a:off x="835389" y="2223760"/>
              <a:ext cx="390393" cy="196623"/>
            </a:xfrm>
            <a:prstGeom prst="rect">
              <a:avLst/>
            </a:prstGeom>
            <a:noFill/>
            <a:ln w="9525">
              <a:noFill/>
              <a:miter lim="800000"/>
              <a:headEnd/>
              <a:tailEnd/>
            </a:ln>
          </p:spPr>
          <p:txBody>
            <a:bodyPr wrap="none">
              <a:spAutoFit/>
            </a:bodyPr>
            <a:lstStyle/>
            <a:p>
              <a:r>
                <a:rPr lang="en-US" altLang="ja-JP" sz="1200" dirty="0">
                  <a:latin typeface="Arial" panose="020B0604020202020204" pitchFamily="34" charset="0"/>
                  <a:ea typeface="Meiryo UI" panose="020B0604030504040204" pitchFamily="50" charset="-128"/>
                  <a:cs typeface="Arial" panose="020B0604020202020204" pitchFamily="34" charset="0"/>
                </a:rPr>
                <a:t>CP1</a:t>
              </a:r>
              <a:endParaRPr lang="ja-JP" altLang="en-US" sz="1200" dirty="0">
                <a:latin typeface="Arial" panose="020B0604020202020204" pitchFamily="34" charset="0"/>
                <a:ea typeface="Meiryo UI" panose="020B0604030504040204" pitchFamily="50" charset="-128"/>
                <a:cs typeface="Arial" panose="020B0604020202020204" pitchFamily="34" charset="0"/>
              </a:endParaRPr>
            </a:p>
          </p:txBody>
        </p:sp>
        <p:sp>
          <p:nvSpPr>
            <p:cNvPr id="14" name="Rectangle 54"/>
            <p:cNvSpPr>
              <a:spLocks noChangeArrowheads="1"/>
            </p:cNvSpPr>
            <p:nvPr/>
          </p:nvSpPr>
          <p:spPr bwMode="auto">
            <a:xfrm>
              <a:off x="381364" y="2440321"/>
              <a:ext cx="1370012" cy="854075"/>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1</a:t>
              </a:r>
            </a:p>
          </p:txBody>
        </p:sp>
        <p:sp>
          <p:nvSpPr>
            <p:cNvPr id="15" name="テキスト ボックス 52"/>
            <p:cNvSpPr txBox="1">
              <a:spLocks noChangeArrowheads="1"/>
            </p:cNvSpPr>
            <p:nvPr/>
          </p:nvSpPr>
          <p:spPr bwMode="auto">
            <a:xfrm>
              <a:off x="727865" y="2541048"/>
              <a:ext cx="675541" cy="152929"/>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sp>
        <p:nvSpPr>
          <p:cNvPr id="63" name="Text Box 3"/>
          <p:cNvSpPr txBox="1">
            <a:spLocks noChangeArrowheads="1"/>
          </p:cNvSpPr>
          <p:nvPr/>
        </p:nvSpPr>
        <p:spPr bwMode="auto">
          <a:xfrm>
            <a:off x="267675" y="842528"/>
            <a:ext cx="83534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866775"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defTabSz="866775"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defTabSz="866775"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defTabSz="866775"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defTabSz="866775"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defTabSz="866775"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defTabSz="866775"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defTabSz="866775"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defTabSz="866775"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marL="285750" indent="-285750" eaLnBrk="1" hangingPunct="1">
              <a:spcBef>
                <a:spcPct val="50000"/>
              </a:spcBef>
              <a:buClrTx/>
              <a:buSzTx/>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The followings are available screen layout of the embedded MCU.</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64"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Screen Layout</a:t>
            </a:r>
            <a:endParaRPr lang="de-DE" altLang="ja-JP" sz="2800" kern="0" dirty="0" smtClean="0">
              <a:solidFill>
                <a:srgbClr val="FF0000"/>
              </a:solidFill>
              <a:latin typeface="Arial Black" panose="020B0A04020102020204" pitchFamily="34" charset="0"/>
            </a:endParaRPr>
          </a:p>
        </p:txBody>
      </p:sp>
      <p:sp>
        <p:nvSpPr>
          <p:cNvPr id="2" name="テキスト ボックス 1"/>
          <p:cNvSpPr txBox="1"/>
          <p:nvPr/>
        </p:nvSpPr>
        <p:spPr>
          <a:xfrm>
            <a:off x="375138" y="5853727"/>
            <a:ext cx="8339016" cy="577081"/>
          </a:xfrm>
          <a:prstGeom prst="rect">
            <a:avLst/>
          </a:prstGeom>
          <a:noFill/>
        </p:spPr>
        <p:txBody>
          <a:bodyPr wrap="square" rtlCol="0">
            <a:spAutoFit/>
          </a:bodyPr>
          <a:lstStyle/>
          <a:p>
            <a:pPr marL="171450" indent="-171450">
              <a:buFont typeface="Wingdings" panose="05000000000000000000" pitchFamily="2" charset="2"/>
              <a:buChar char="n"/>
            </a:pPr>
            <a:r>
              <a:rPr kumimoji="1" lang="en-US" altLang="ja-JP" sz="1050" dirty="0" smtClean="0">
                <a:latin typeface="Arial" panose="020B0604020202020204" pitchFamily="34" charset="0"/>
                <a:cs typeface="Arial" panose="020B0604020202020204" pitchFamily="34" charset="0"/>
              </a:rPr>
              <a:t>Screen layout while in conference will be same at all sites. </a:t>
            </a:r>
            <a:r>
              <a:rPr kumimoji="1" lang="en-US" altLang="ja-JP" sz="1050" dirty="0" smtClean="0">
                <a:solidFill>
                  <a:srgbClr val="FF0000"/>
                </a:solidFill>
                <a:latin typeface="Arial" panose="020B0604020202020204" pitchFamily="34" charset="0"/>
                <a:cs typeface="Arial" panose="020B0604020202020204" pitchFamily="34" charset="0"/>
              </a:rPr>
              <a:t>(Impossible to change layout at each site)</a:t>
            </a:r>
          </a:p>
          <a:p>
            <a:pPr marL="171450" indent="-171450">
              <a:buFont typeface="Wingdings" panose="05000000000000000000" pitchFamily="2" charset="2"/>
              <a:buChar char="n"/>
            </a:pPr>
            <a:r>
              <a:rPr kumimoji="1" lang="en-US" altLang="ja-JP" sz="1050" dirty="0" smtClean="0">
                <a:latin typeface="Arial" panose="020B0604020202020204" pitchFamily="34" charset="0"/>
                <a:cs typeface="Arial" panose="020B0604020202020204" pitchFamily="34" charset="0"/>
              </a:rPr>
              <a:t>By remote controller or GUI menu, screen layout operation mode can be set and change at base site.</a:t>
            </a:r>
          </a:p>
          <a:p>
            <a:pPr marL="171450" indent="-171450">
              <a:buFont typeface="Wingdings" panose="05000000000000000000" pitchFamily="2" charset="2"/>
              <a:buChar char="n"/>
            </a:pPr>
            <a:r>
              <a:rPr kumimoji="1" lang="en-US" altLang="ja-JP" sz="1050" dirty="0" smtClean="0">
                <a:latin typeface="Arial" panose="020B0604020202020204" pitchFamily="34" charset="0"/>
                <a:cs typeface="Arial" panose="020B0604020202020204" pitchFamily="34" charset="0"/>
              </a:rPr>
              <a:t>At remote site, screen layout can be changed by DTMF of the remote controller. (In case of fixed screen layout only)</a:t>
            </a:r>
            <a:endParaRPr kumimoji="1" lang="ja-JP" altLang="en-US" sz="1050" dirty="0">
              <a:latin typeface="Arial" panose="020B0604020202020204" pitchFamily="34" charset="0"/>
              <a:cs typeface="Arial" panose="020B0604020202020204" pitchFamily="34" charset="0"/>
            </a:endParaRPr>
          </a:p>
        </p:txBody>
      </p:sp>
      <p:sp>
        <p:nvSpPr>
          <p:cNvPr id="68" name="テキスト ボックス 24"/>
          <p:cNvSpPr txBox="1">
            <a:spLocks noChangeArrowheads="1"/>
          </p:cNvSpPr>
          <p:nvPr/>
        </p:nvSpPr>
        <p:spPr bwMode="auto">
          <a:xfrm>
            <a:off x="4608533" y="4101489"/>
            <a:ext cx="482824" cy="276999"/>
          </a:xfrm>
          <a:prstGeom prst="rect">
            <a:avLst/>
          </a:prstGeom>
          <a:noFill/>
          <a:ln w="9525">
            <a:noFill/>
            <a:miter lim="800000"/>
            <a:headEnd/>
            <a:tailEnd/>
          </a:ln>
        </p:spPr>
        <p:txBody>
          <a:bodyPr wrap="none">
            <a:spAutoFit/>
          </a:bodyPr>
          <a:lstStyle/>
          <a:p>
            <a:r>
              <a:rPr lang="en-US" altLang="ja-JP" sz="12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CP9</a:t>
            </a:r>
            <a:endParaRPr lang="ja-JP" altLang="en-US" sz="12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71" name="Rectangle 54"/>
          <p:cNvSpPr>
            <a:spLocks noChangeAspect="1" noChangeArrowheads="1"/>
          </p:cNvSpPr>
          <p:nvPr/>
        </p:nvSpPr>
        <p:spPr bwMode="auto">
          <a:xfrm>
            <a:off x="5213572" y="4368053"/>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3</a:t>
            </a:r>
          </a:p>
        </p:txBody>
      </p:sp>
      <p:sp>
        <p:nvSpPr>
          <p:cNvPr id="73" name="Rectangle 54"/>
          <p:cNvSpPr>
            <a:spLocks noChangeAspect="1" noChangeArrowheads="1"/>
          </p:cNvSpPr>
          <p:nvPr/>
        </p:nvSpPr>
        <p:spPr bwMode="auto">
          <a:xfrm>
            <a:off x="4080165" y="5028415"/>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7</a:t>
            </a:r>
          </a:p>
        </p:txBody>
      </p:sp>
      <p:sp>
        <p:nvSpPr>
          <p:cNvPr id="74" name="Rectangle 54"/>
          <p:cNvSpPr>
            <a:spLocks noChangeAspect="1" noChangeArrowheads="1"/>
          </p:cNvSpPr>
          <p:nvPr/>
        </p:nvSpPr>
        <p:spPr bwMode="auto">
          <a:xfrm>
            <a:off x="4645929" y="5028415"/>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8</a:t>
            </a:r>
          </a:p>
        </p:txBody>
      </p:sp>
      <p:sp>
        <p:nvSpPr>
          <p:cNvPr id="75" name="Rectangle 54"/>
          <p:cNvSpPr>
            <a:spLocks noChangeAspect="1" noChangeArrowheads="1"/>
          </p:cNvSpPr>
          <p:nvPr/>
        </p:nvSpPr>
        <p:spPr bwMode="auto">
          <a:xfrm>
            <a:off x="5209724" y="5028415"/>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9</a:t>
            </a:r>
          </a:p>
        </p:txBody>
      </p:sp>
      <p:sp>
        <p:nvSpPr>
          <p:cNvPr id="76" name="Rectangle 54"/>
          <p:cNvSpPr>
            <a:spLocks noChangeAspect="1" noChangeArrowheads="1"/>
          </p:cNvSpPr>
          <p:nvPr/>
        </p:nvSpPr>
        <p:spPr bwMode="auto">
          <a:xfrm>
            <a:off x="5213572" y="4706351"/>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6</a:t>
            </a:r>
          </a:p>
        </p:txBody>
      </p:sp>
      <p:sp>
        <p:nvSpPr>
          <p:cNvPr id="70" name="テキスト ボックス 52"/>
          <p:cNvSpPr txBox="1">
            <a:spLocks noChangeArrowheads="1"/>
          </p:cNvSpPr>
          <p:nvPr/>
        </p:nvSpPr>
        <p:spPr bwMode="auto">
          <a:xfrm>
            <a:off x="3812951" y="4388253"/>
            <a:ext cx="583813" cy="33855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a:t>
            </a:r>
          </a:p>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nvGrpSpPr>
          <p:cNvPr id="62" name="Group 708"/>
          <p:cNvGrpSpPr>
            <a:grpSpLocks/>
          </p:cNvGrpSpPr>
          <p:nvPr/>
        </p:nvGrpSpPr>
        <p:grpSpPr bwMode="auto">
          <a:xfrm>
            <a:off x="3654321" y="3970098"/>
            <a:ext cx="733425" cy="488950"/>
            <a:chOff x="132" y="2044"/>
            <a:chExt cx="462" cy="308"/>
          </a:xfrm>
        </p:grpSpPr>
        <p:pic>
          <p:nvPicPr>
            <p:cNvPr id="65" name="Picture 709" descr="名称未設定-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4518">
              <a:off x="132" y="2044"/>
              <a:ext cx="46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710"/>
            <p:cNvSpPr txBox="1">
              <a:spLocks noChangeArrowheads="1"/>
            </p:cNvSpPr>
            <p:nvPr/>
          </p:nvSpPr>
          <p:spPr bwMode="auto">
            <a:xfrm rot="20407034">
              <a:off x="158" y="2081"/>
              <a:ext cx="430" cy="228"/>
            </a:xfrm>
            <a:prstGeom prst="rect">
              <a:avLst/>
            </a:prstGeom>
            <a:noFill/>
            <a:ln w="9525">
              <a:noFill/>
              <a:miter lim="800000"/>
              <a:headEnd/>
              <a:tailEnd/>
            </a:ln>
            <a:effectLst>
              <a:outerShdw dist="12700" algn="ctr" rotWithShape="0">
                <a:srgbClr val="4D4D4D"/>
              </a:outerShdw>
            </a:effectLst>
          </p:spPr>
          <p:txBody>
            <a:bodyPr>
              <a:spAutoFit/>
            </a:bodyPr>
            <a:lstStyle/>
            <a:p>
              <a:pPr algn="ctr" defTabSz="1042988">
                <a:lnSpc>
                  <a:spcPct val="80000"/>
                </a:lnSpc>
                <a:defRPr/>
              </a:pPr>
              <a:r>
                <a:rPr kumimoji="1" lang="en-US" altLang="ja-JP" sz="1100" b="1" dirty="0">
                  <a:solidFill>
                    <a:schemeClr val="bg1"/>
                  </a:solidFill>
                  <a:ea typeface="ＭＳ Ｐゴシック" pitchFamily="50" charset="-128"/>
                </a:rPr>
                <a:t>This is new!</a:t>
              </a:r>
            </a:p>
          </p:txBody>
        </p:sp>
      </p:grpSp>
      <p:sp>
        <p:nvSpPr>
          <p:cNvPr id="77" name="Rectangle 54"/>
          <p:cNvSpPr>
            <a:spLocks noChangeAspect="1" noChangeArrowheads="1"/>
          </p:cNvSpPr>
          <p:nvPr/>
        </p:nvSpPr>
        <p:spPr bwMode="auto">
          <a:xfrm>
            <a:off x="4642234" y="4376304"/>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a:solidFill>
                  <a:srgbClr val="5F5F5F"/>
                </a:solidFill>
                <a:latin typeface="Arial" panose="020B0604020202020204" pitchFamily="34" charset="0"/>
                <a:ea typeface="Meiryo UI" panose="020B0604030504040204" pitchFamily="50" charset="-128"/>
                <a:cs typeface="Arial" panose="020B0604020202020204" pitchFamily="34" charset="0"/>
              </a:rPr>
              <a:t>2</a:t>
            </a:r>
          </a:p>
        </p:txBody>
      </p:sp>
      <p:sp>
        <p:nvSpPr>
          <p:cNvPr id="78" name="Rectangle 54"/>
          <p:cNvSpPr>
            <a:spLocks noChangeAspect="1" noChangeArrowheads="1"/>
          </p:cNvSpPr>
          <p:nvPr/>
        </p:nvSpPr>
        <p:spPr bwMode="auto">
          <a:xfrm>
            <a:off x="4642234" y="4704092"/>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5</a:t>
            </a:r>
          </a:p>
        </p:txBody>
      </p:sp>
      <p:sp>
        <p:nvSpPr>
          <p:cNvPr id="80" name="Rectangle 54"/>
          <p:cNvSpPr>
            <a:spLocks noChangeAspect="1" noChangeArrowheads="1"/>
          </p:cNvSpPr>
          <p:nvPr/>
        </p:nvSpPr>
        <p:spPr bwMode="auto">
          <a:xfrm>
            <a:off x="4078175" y="4710110"/>
            <a:ext cx="546711" cy="307795"/>
          </a:xfrm>
          <a:prstGeom prst="rect">
            <a:avLst/>
          </a:prstGeom>
          <a:solidFill>
            <a:srgbClr val="D2D2D2"/>
          </a:solidFill>
          <a:ln w="9525">
            <a:solidFill>
              <a:schemeClr val="bg1"/>
            </a:solidFill>
            <a:miter lim="800000"/>
            <a:headEnd/>
            <a:tailEnd/>
          </a:ln>
        </p:spPr>
        <p:txBody>
          <a:bodyPr wrap="none" anchor="ctr"/>
          <a:lstStyle/>
          <a:p>
            <a:pPr algn="ctr"/>
            <a:r>
              <a:rPr lang="en-US" altLang="ja-JP" sz="1600" dirty="0">
                <a:solidFill>
                  <a:srgbClr val="5F5F5F"/>
                </a:solidFill>
                <a:latin typeface="Arial" panose="020B0604020202020204" pitchFamily="34" charset="0"/>
                <a:ea typeface="Meiryo UI" panose="020B0604030504040204" pitchFamily="50" charset="-128"/>
                <a:cs typeface="Arial" panose="020B0604020202020204" pitchFamily="34" charset="0"/>
              </a:rPr>
              <a:t>4</a:t>
            </a: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168"/>
          <p:cNvGraphicFramePr>
            <a:graphicFrameLocks noGrp="1"/>
          </p:cNvGraphicFramePr>
          <p:nvPr>
            <p:extLst>
              <p:ext uri="{D42A27DB-BD31-4B8C-83A1-F6EECF244321}">
                <p14:modId xmlns:p14="http://schemas.microsoft.com/office/powerpoint/2010/main" val="1079438004"/>
              </p:ext>
            </p:extLst>
          </p:nvPr>
        </p:nvGraphicFramePr>
        <p:xfrm>
          <a:off x="4602886" y="3304368"/>
          <a:ext cx="4288866" cy="2212848"/>
        </p:xfrm>
        <a:graphic>
          <a:graphicData uri="http://schemas.openxmlformats.org/drawingml/2006/table">
            <a:tbl>
              <a:tblPr/>
              <a:tblGrid>
                <a:gridCol w="1746919"/>
                <a:gridCol w="2541947"/>
              </a:tblGrid>
              <a:tr h="158496">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Item</a:t>
                      </a:r>
                      <a:endParaRPr kumimoji="1" lang="ja-JP"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Value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Screen Layout</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Auto / CP1 / CP2 / CP4 / CP6 / CP8 / CP9/CP10</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The Main Position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Detection 1</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Detection 2</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Local Site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Voice switch time frame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10 sec. (Default)</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Site name display</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Camera control transmitting</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DTMF</a:t>
                      </a:r>
                      <a:r>
                        <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a:t>
                      </a: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for Contents Sharing</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DTMF layout change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Auto move to CP1</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726084070"/>
              </p:ext>
            </p:extLst>
          </p:nvPr>
        </p:nvGraphicFramePr>
        <p:xfrm>
          <a:off x="600191" y="1623456"/>
          <a:ext cx="7892158" cy="548640"/>
        </p:xfrm>
        <a:graphic>
          <a:graphicData uri="http://schemas.openxmlformats.org/drawingml/2006/table">
            <a:tbl>
              <a:tblPr/>
              <a:tblGrid>
                <a:gridCol w="1386255"/>
                <a:gridCol w="940288"/>
                <a:gridCol w="1083298"/>
                <a:gridCol w="1202427"/>
                <a:gridCol w="1041187"/>
                <a:gridCol w="1008993"/>
                <a:gridCol w="1229710"/>
              </a:tblGrid>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 of site</a:t>
                      </a:r>
                      <a:endParaRPr kumimoji="1" lang="ja-JP" altLang="en-US" sz="12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3</a:t>
                      </a:r>
                      <a:r>
                        <a:rPr kumimoji="1" lang="ja-JP" altLang="en-US"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5</a:t>
                      </a:r>
                      <a:r>
                        <a:rPr kumimoji="1" lang="ja-JP" altLang="en-US"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7</a:t>
                      </a:r>
                      <a:r>
                        <a:rPr kumimoji="1" lang="ja-JP" altLang="en-US"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Screen Layout</a:t>
                      </a:r>
                      <a:endParaRPr kumimoji="1" lang="ja-JP" altLang="en-US" sz="1200" b="1"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CP1</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CP4</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CP6</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CP8</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CP10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305911" y="865472"/>
            <a:ext cx="8165736" cy="584775"/>
          </a:xfrm>
          <a:prstGeom prst="rect">
            <a:avLst/>
          </a:prstGeom>
        </p:spPr>
        <p:txBody>
          <a:bodyPr wrap="square">
            <a:spAutoFit/>
          </a:bodyPr>
          <a:lstStyle/>
          <a:p>
            <a:pPr marL="285750" indent="-285750">
              <a:buFont typeface="Wingdings" panose="05000000000000000000" pitchFamily="2" charset="2"/>
              <a:buChar char="n"/>
            </a:pPr>
            <a:r>
              <a:rPr kumimoji="1" lang="en-US" altLang="ja-JP" sz="1600" dirty="0" smtClean="0">
                <a:latin typeface="Arial" panose="020B0604020202020204" pitchFamily="34" charset="0"/>
                <a:ea typeface="Meiryo UI" panose="020B0604030504040204" pitchFamily="50" charset="-128"/>
                <a:cs typeface="Arial" panose="020B0604020202020204" pitchFamily="34" charset="0"/>
              </a:rPr>
              <a:t>When “AUTO” mode is selected, the </a:t>
            </a:r>
            <a:r>
              <a:rPr kumimoji="1" lang="en-US" altLang="ja-JP" sz="1600" dirty="0">
                <a:latin typeface="Arial" panose="020B0604020202020204" pitchFamily="34" charset="0"/>
                <a:ea typeface="Meiryo UI" panose="020B0604030504040204" pitchFamily="50" charset="-128"/>
                <a:cs typeface="Arial" panose="020B0604020202020204" pitchFamily="34" charset="0"/>
              </a:rPr>
              <a:t>screen layout is automatically changed depends on number of connection site</a:t>
            </a:r>
            <a:r>
              <a:rPr kumimoji="1" lang="en-US" altLang="ja-JP" sz="1600" dirty="0" smtClean="0">
                <a:latin typeface="Arial" panose="020B0604020202020204" pitchFamily="34" charset="0"/>
                <a:ea typeface="Meiryo UI" panose="020B0604030504040204" pitchFamily="50" charset="-128"/>
                <a:cs typeface="Arial" panose="020B0604020202020204" pitchFamily="34" charset="0"/>
              </a:rPr>
              <a:t>.</a:t>
            </a:r>
            <a:endParaRPr lang="ja-JP" altLang="en-US" sz="1600" b="1" dirty="0"/>
          </a:p>
        </p:txBody>
      </p:sp>
      <p:sp>
        <p:nvSpPr>
          <p:cNvPr id="7" name="正方形/長方形 6"/>
          <p:cNvSpPr/>
          <p:nvPr/>
        </p:nvSpPr>
        <p:spPr>
          <a:xfrm>
            <a:off x="576801" y="2205894"/>
            <a:ext cx="4426212" cy="253916"/>
          </a:xfrm>
          <a:prstGeom prst="rect">
            <a:avLst/>
          </a:prstGeom>
        </p:spPr>
        <p:txBody>
          <a:bodyPr wrap="none">
            <a:spAutoFit/>
          </a:bodyPr>
          <a:lstStyle/>
          <a:p>
            <a:pPr lvl="0" eaLnBrk="1" fontAlgn="auto" hangingPunct="1">
              <a:spcBef>
                <a:spcPts val="0"/>
              </a:spcBef>
              <a:spcAft>
                <a:spcPts val="0"/>
              </a:spcAft>
              <a:defRPr/>
            </a:pPr>
            <a:r>
              <a:rPr lang="en-US" altLang="ja-JP" sz="1050" dirty="0" smtClean="0">
                <a:latin typeface="Arial" panose="020B0604020202020204" pitchFamily="34" charset="0"/>
                <a:ea typeface="Meiryo UI" panose="020B0604030504040204" pitchFamily="50" charset="-128"/>
                <a:cs typeface="Arial" panose="020B0604020202020204" pitchFamily="34" charset="0"/>
              </a:rPr>
              <a:t>Note: Screen position will be determined depends on connection order.</a:t>
            </a:r>
            <a:endParaRPr lang="ja-JP"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11" name="角丸四角形 10"/>
          <p:cNvSpPr/>
          <p:nvPr/>
        </p:nvSpPr>
        <p:spPr bwMode="auto">
          <a:xfrm>
            <a:off x="4571999" y="3544066"/>
            <a:ext cx="4372304" cy="178540"/>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Setting of </a:t>
            </a:r>
            <a:r>
              <a:rPr lang="en-US" altLang="ja-JP" sz="2800" kern="0" dirty="0" smtClean="0">
                <a:solidFill>
                  <a:srgbClr val="FF0000"/>
                </a:solidFill>
                <a:latin typeface="Arial Black" panose="020B0A04020102020204" pitchFamily="34" charset="0"/>
              </a:rPr>
              <a:t>Screen Layout</a:t>
            </a:r>
            <a:endParaRPr lang="de-DE" altLang="ja-JP" sz="2800" kern="0" dirty="0" smtClean="0">
              <a:solidFill>
                <a:srgbClr val="FF0000"/>
              </a:solidFill>
              <a:latin typeface="Arial Black" panose="020B0A04020102020204" pitchFamily="34" charset="0"/>
            </a:endParaRPr>
          </a:p>
        </p:txBody>
      </p:sp>
      <p:sp>
        <p:nvSpPr>
          <p:cNvPr id="14" name="正方形/長方形 13"/>
          <p:cNvSpPr/>
          <p:nvPr/>
        </p:nvSpPr>
        <p:spPr>
          <a:xfrm>
            <a:off x="319342" y="2934165"/>
            <a:ext cx="2789546"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Setting Menu of MCU (First page)</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pic>
        <p:nvPicPr>
          <p:cNvPr id="16" name="図 15"/>
          <p:cNvPicPr>
            <a:picLocks noChangeAspect="1"/>
          </p:cNvPicPr>
          <p:nvPr/>
        </p:nvPicPr>
        <p:blipFill>
          <a:blip r:embed="rId3"/>
          <a:stretch>
            <a:fillRect/>
          </a:stretch>
        </p:blipFill>
        <p:spPr>
          <a:xfrm>
            <a:off x="420371" y="3223427"/>
            <a:ext cx="4076909" cy="2412310"/>
          </a:xfrm>
          <a:prstGeom prst="rect">
            <a:avLst/>
          </a:prstGeom>
        </p:spPr>
      </p:pic>
      <p:sp>
        <p:nvSpPr>
          <p:cNvPr id="17" name="角丸四角形 16"/>
          <p:cNvSpPr/>
          <p:nvPr/>
        </p:nvSpPr>
        <p:spPr bwMode="auto">
          <a:xfrm>
            <a:off x="1375478" y="3276256"/>
            <a:ext cx="3013301" cy="267810"/>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8" name="テキスト ボックス 17"/>
          <p:cNvSpPr txBox="1"/>
          <p:nvPr/>
        </p:nvSpPr>
        <p:spPr>
          <a:xfrm>
            <a:off x="1429774" y="3308665"/>
            <a:ext cx="926525" cy="200055"/>
          </a:xfrm>
          <a:prstGeom prst="rect">
            <a:avLst/>
          </a:prstGeom>
          <a:solidFill>
            <a:srgbClr val="FFC000"/>
          </a:solidFill>
        </p:spPr>
        <p:txBody>
          <a:bodyPr wrap="square" rtlCol="0">
            <a:spAutoFit/>
          </a:bodyPr>
          <a:lstStyle/>
          <a:p>
            <a:r>
              <a:rPr kumimoji="1" lang="en-US" altLang="ja-JP" sz="700" b="1" dirty="0" smtClean="0"/>
              <a:t>Screen Layout</a:t>
            </a:r>
            <a:endParaRPr kumimoji="1" lang="ja-JP" altLang="en-US" sz="700" b="1" dirty="0"/>
          </a:p>
        </p:txBody>
      </p:sp>
      <p:sp>
        <p:nvSpPr>
          <p:cNvPr id="19" name="テキスト ボックス 18"/>
          <p:cNvSpPr txBox="1"/>
          <p:nvPr/>
        </p:nvSpPr>
        <p:spPr>
          <a:xfrm>
            <a:off x="1429774" y="3550930"/>
            <a:ext cx="1219656" cy="200055"/>
          </a:xfrm>
          <a:prstGeom prst="rect">
            <a:avLst/>
          </a:prstGeom>
          <a:solidFill>
            <a:schemeClr val="bg1"/>
          </a:solidFill>
        </p:spPr>
        <p:txBody>
          <a:bodyPr wrap="square" rtlCol="0">
            <a:spAutoFit/>
          </a:bodyPr>
          <a:lstStyle/>
          <a:p>
            <a:r>
              <a:rPr kumimoji="1" lang="en-US" altLang="ja-JP" sz="700" b="1" dirty="0" smtClean="0"/>
              <a:t>The Main Position</a:t>
            </a:r>
            <a:endParaRPr kumimoji="1" lang="ja-JP" altLang="en-US" sz="700" b="1" dirty="0"/>
          </a:p>
        </p:txBody>
      </p:sp>
      <p:sp>
        <p:nvSpPr>
          <p:cNvPr id="20" name="テキスト ボックス 19"/>
          <p:cNvSpPr txBox="1"/>
          <p:nvPr/>
        </p:nvSpPr>
        <p:spPr>
          <a:xfrm>
            <a:off x="1418059" y="3812740"/>
            <a:ext cx="1339152" cy="200055"/>
          </a:xfrm>
          <a:prstGeom prst="rect">
            <a:avLst/>
          </a:prstGeom>
          <a:solidFill>
            <a:schemeClr val="bg1"/>
          </a:solidFill>
        </p:spPr>
        <p:txBody>
          <a:bodyPr wrap="square" rtlCol="0">
            <a:spAutoFit/>
          </a:bodyPr>
          <a:lstStyle/>
          <a:p>
            <a:r>
              <a:rPr kumimoji="1" lang="en-US" altLang="ja-JP" sz="700" b="1" dirty="0" smtClean="0"/>
              <a:t>Voice Switch Time Frame</a:t>
            </a:r>
            <a:endParaRPr kumimoji="1" lang="ja-JP" altLang="en-US" sz="700" b="1" dirty="0"/>
          </a:p>
        </p:txBody>
      </p:sp>
      <p:sp>
        <p:nvSpPr>
          <p:cNvPr id="21" name="テキスト ボックス 20"/>
          <p:cNvSpPr txBox="1"/>
          <p:nvPr/>
        </p:nvSpPr>
        <p:spPr>
          <a:xfrm>
            <a:off x="1414159" y="4082365"/>
            <a:ext cx="1219656" cy="200055"/>
          </a:xfrm>
          <a:prstGeom prst="rect">
            <a:avLst/>
          </a:prstGeom>
          <a:solidFill>
            <a:schemeClr val="bg1"/>
          </a:solidFill>
        </p:spPr>
        <p:txBody>
          <a:bodyPr wrap="square" rtlCol="0">
            <a:spAutoFit/>
          </a:bodyPr>
          <a:lstStyle/>
          <a:p>
            <a:r>
              <a:rPr kumimoji="1" lang="en-US" altLang="ja-JP" sz="700" b="1" dirty="0" smtClean="0"/>
              <a:t>Site Name Display</a:t>
            </a:r>
            <a:endParaRPr kumimoji="1" lang="ja-JP" altLang="en-US" sz="700" b="1" dirty="0"/>
          </a:p>
        </p:txBody>
      </p:sp>
      <p:sp>
        <p:nvSpPr>
          <p:cNvPr id="22" name="テキスト ボックス 21"/>
          <p:cNvSpPr txBox="1"/>
          <p:nvPr/>
        </p:nvSpPr>
        <p:spPr>
          <a:xfrm>
            <a:off x="1418104" y="4351319"/>
            <a:ext cx="1339107" cy="192360"/>
          </a:xfrm>
          <a:prstGeom prst="rect">
            <a:avLst/>
          </a:prstGeom>
          <a:solidFill>
            <a:schemeClr val="bg1"/>
          </a:solidFill>
        </p:spPr>
        <p:txBody>
          <a:bodyPr wrap="square" rtlCol="0">
            <a:spAutoFit/>
          </a:bodyPr>
          <a:lstStyle/>
          <a:p>
            <a:r>
              <a:rPr kumimoji="1" lang="en-US" altLang="ja-JP" sz="650" b="1" dirty="0" smtClean="0"/>
              <a:t>Camera Control Transmitting</a:t>
            </a:r>
            <a:endParaRPr kumimoji="1" lang="ja-JP" altLang="en-US" sz="650" b="1" dirty="0"/>
          </a:p>
        </p:txBody>
      </p:sp>
      <p:sp>
        <p:nvSpPr>
          <p:cNvPr id="23" name="テキスト ボックス 22"/>
          <p:cNvSpPr txBox="1"/>
          <p:nvPr/>
        </p:nvSpPr>
        <p:spPr>
          <a:xfrm>
            <a:off x="1414173" y="4629430"/>
            <a:ext cx="1343039" cy="200055"/>
          </a:xfrm>
          <a:prstGeom prst="rect">
            <a:avLst/>
          </a:prstGeom>
          <a:solidFill>
            <a:schemeClr val="bg1"/>
          </a:solidFill>
        </p:spPr>
        <p:txBody>
          <a:bodyPr wrap="square" rtlCol="0">
            <a:spAutoFit/>
          </a:bodyPr>
          <a:lstStyle/>
          <a:p>
            <a:r>
              <a:rPr kumimoji="1" lang="en-US" altLang="ja-JP" sz="700" b="1" dirty="0" smtClean="0"/>
              <a:t>DTMF for Contents Sharing</a:t>
            </a:r>
            <a:endParaRPr kumimoji="1" lang="ja-JP" altLang="en-US" sz="700" b="1" dirty="0"/>
          </a:p>
        </p:txBody>
      </p:sp>
      <p:sp>
        <p:nvSpPr>
          <p:cNvPr id="24" name="テキスト ボックス 23"/>
          <p:cNvSpPr txBox="1"/>
          <p:nvPr/>
        </p:nvSpPr>
        <p:spPr>
          <a:xfrm>
            <a:off x="1425904" y="4883425"/>
            <a:ext cx="1219656" cy="200055"/>
          </a:xfrm>
          <a:prstGeom prst="rect">
            <a:avLst/>
          </a:prstGeom>
          <a:solidFill>
            <a:schemeClr val="bg1"/>
          </a:solidFill>
        </p:spPr>
        <p:txBody>
          <a:bodyPr wrap="square" rtlCol="0">
            <a:spAutoFit/>
          </a:bodyPr>
          <a:lstStyle/>
          <a:p>
            <a:r>
              <a:rPr kumimoji="1" lang="en-US" altLang="ja-JP" sz="700" b="1" dirty="0" smtClean="0"/>
              <a:t>DTMF Layout Change</a:t>
            </a:r>
            <a:endParaRPr kumimoji="1" lang="ja-JP" altLang="en-US" sz="700" b="1" dirty="0"/>
          </a:p>
        </p:txBody>
      </p:sp>
      <p:sp>
        <p:nvSpPr>
          <p:cNvPr id="25" name="テキスト ボックス 24"/>
          <p:cNvSpPr txBox="1"/>
          <p:nvPr/>
        </p:nvSpPr>
        <p:spPr>
          <a:xfrm>
            <a:off x="1414189" y="5160865"/>
            <a:ext cx="1219656" cy="200055"/>
          </a:xfrm>
          <a:prstGeom prst="rect">
            <a:avLst/>
          </a:prstGeom>
          <a:solidFill>
            <a:schemeClr val="bg1"/>
          </a:solidFill>
        </p:spPr>
        <p:txBody>
          <a:bodyPr wrap="square" rtlCol="0">
            <a:spAutoFit/>
          </a:bodyPr>
          <a:lstStyle/>
          <a:p>
            <a:r>
              <a:rPr kumimoji="1" lang="en-US" altLang="ja-JP" sz="700" b="1" dirty="0" smtClean="0"/>
              <a:t>Auto move to CP1</a:t>
            </a:r>
            <a:endParaRPr kumimoji="1" lang="ja-JP" altLang="en-US" sz="700" b="1" dirty="0"/>
          </a:p>
        </p:txBody>
      </p:sp>
      <p:sp>
        <p:nvSpPr>
          <p:cNvPr id="27" name="テキスト ボックス 26"/>
          <p:cNvSpPr txBox="1"/>
          <p:nvPr/>
        </p:nvSpPr>
        <p:spPr>
          <a:xfrm>
            <a:off x="441185" y="3226615"/>
            <a:ext cx="856184" cy="200055"/>
          </a:xfrm>
          <a:prstGeom prst="rect">
            <a:avLst/>
          </a:prstGeom>
          <a:solidFill>
            <a:schemeClr val="bg1"/>
          </a:solidFill>
        </p:spPr>
        <p:txBody>
          <a:bodyPr wrap="square" rtlCol="0">
            <a:spAutoFit/>
          </a:bodyPr>
          <a:lstStyle/>
          <a:p>
            <a:pPr algn="ctr"/>
            <a:r>
              <a:rPr kumimoji="1" lang="en-US" altLang="ja-JP" sz="700" b="1" dirty="0" smtClean="0"/>
              <a:t>MCU Settings</a:t>
            </a:r>
            <a:endParaRPr kumimoji="1" lang="ja-JP" altLang="en-US" sz="700" b="1" dirty="0"/>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168"/>
          <p:cNvGraphicFramePr>
            <a:graphicFrameLocks noGrp="1"/>
          </p:cNvGraphicFramePr>
          <p:nvPr>
            <p:extLst>
              <p:ext uri="{D42A27DB-BD31-4B8C-83A1-F6EECF244321}">
                <p14:modId xmlns:p14="http://schemas.microsoft.com/office/powerpoint/2010/main" val="125188460"/>
              </p:ext>
            </p:extLst>
          </p:nvPr>
        </p:nvGraphicFramePr>
        <p:xfrm>
          <a:off x="4613277" y="3054213"/>
          <a:ext cx="3814318" cy="1731264"/>
        </p:xfrm>
        <a:graphic>
          <a:graphicData uri="http://schemas.openxmlformats.org/drawingml/2006/table">
            <a:tbl>
              <a:tblPr/>
              <a:tblGrid>
                <a:gridCol w="1583027"/>
                <a:gridCol w="2231291"/>
              </a:tblGrid>
              <a:tr h="0">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Item</a:t>
                      </a:r>
                      <a:endParaRPr kumimoji="1" lang="ja-JP"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Value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Other Site’s Audio</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Mix</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Mute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0">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Display far site’s Mute icon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ON / OFF</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73203">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Secondary Bandwidth Selection</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Not Specified</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2Mbps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1Mbps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756kbps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512kbps or more</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256kbps or more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Voice Synthesis</a:t>
            </a:r>
            <a:endParaRPr lang="de-DE" altLang="ja-JP" sz="2000" kern="0" dirty="0" smtClean="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829370123"/>
              </p:ext>
            </p:extLst>
          </p:nvPr>
        </p:nvGraphicFramePr>
        <p:xfrm>
          <a:off x="649257" y="1339032"/>
          <a:ext cx="7822390" cy="731520"/>
        </p:xfrm>
        <a:graphic>
          <a:graphicData uri="http://schemas.openxmlformats.org/drawingml/2006/table">
            <a:tbl>
              <a:tblPr/>
              <a:tblGrid>
                <a:gridCol w="1366478"/>
                <a:gridCol w="1171267"/>
                <a:gridCol w="5284645"/>
              </a:tblGrid>
              <a:tr h="1816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Other</a:t>
                      </a: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Site’s Audio</a:t>
                      </a:r>
                      <a:endParaRPr kumimoji="1"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Mix</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Voice</a:t>
                      </a: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of the 4 highest voice level sites is synthesized and returned to each site.</a:t>
                      </a:r>
                      <a:endParaRPr kumimoji="1" lang="ja-JP" altLang="en-US" sz="1200" b="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62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Mute</a:t>
                      </a:r>
                      <a:endParaRPr kumimoji="1" lang="ja-JP" altLang="en-US" sz="12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Voice</a:t>
                      </a: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of only Main site is retuned to each site.</a:t>
                      </a:r>
                      <a:endParaRPr kumimoji="1" lang="ja-JP" altLang="en-US" sz="1200" b="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角丸四角形 9"/>
          <p:cNvSpPr/>
          <p:nvPr/>
        </p:nvSpPr>
        <p:spPr bwMode="auto">
          <a:xfrm>
            <a:off x="4615525" y="3282795"/>
            <a:ext cx="3788230" cy="342999"/>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2" name="正方形/長方形 11"/>
          <p:cNvSpPr/>
          <p:nvPr/>
        </p:nvSpPr>
        <p:spPr>
          <a:xfrm>
            <a:off x="305911" y="865472"/>
            <a:ext cx="8165736" cy="338554"/>
          </a:xfrm>
          <a:prstGeom prst="rect">
            <a:avLst/>
          </a:prstGeom>
        </p:spPr>
        <p:txBody>
          <a:bodyPr wrap="square">
            <a:spAutoFit/>
          </a:bodyPr>
          <a:lstStyle/>
          <a:p>
            <a:pPr marL="285750" indent="-285750">
              <a:buFont typeface="Wingdings" panose="05000000000000000000" pitchFamily="2" charset="2"/>
              <a:buChar char="n"/>
            </a:pPr>
            <a:r>
              <a:rPr kumimoji="1" lang="en-US" altLang="ja-JP" sz="1600" dirty="0" smtClean="0">
                <a:latin typeface="Arial" panose="020B0604020202020204" pitchFamily="34" charset="0"/>
                <a:ea typeface="Meiryo UI" panose="020B0604030504040204" pitchFamily="50" charset="-128"/>
                <a:cs typeface="Arial" panose="020B0604020202020204" pitchFamily="34" charset="0"/>
              </a:rPr>
              <a:t>Voice Synthesis</a:t>
            </a:r>
            <a:endParaRPr lang="ja-JP" altLang="en-US" sz="1600" b="1" dirty="0"/>
          </a:p>
        </p:txBody>
      </p:sp>
      <p:sp>
        <p:nvSpPr>
          <p:cNvPr id="13" name="正方形/長方形 12"/>
          <p:cNvSpPr/>
          <p:nvPr/>
        </p:nvSpPr>
        <p:spPr>
          <a:xfrm>
            <a:off x="319342" y="2668455"/>
            <a:ext cx="3012363"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Setting Menu of MCU (Second page)</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pic>
        <p:nvPicPr>
          <p:cNvPr id="15" name="図 14"/>
          <p:cNvPicPr>
            <a:picLocks noChangeAspect="1"/>
          </p:cNvPicPr>
          <p:nvPr/>
        </p:nvPicPr>
        <p:blipFill>
          <a:blip r:embed="rId3"/>
          <a:stretch>
            <a:fillRect/>
          </a:stretch>
        </p:blipFill>
        <p:spPr>
          <a:xfrm>
            <a:off x="385384" y="2959814"/>
            <a:ext cx="4076909" cy="2412310"/>
          </a:xfrm>
          <a:prstGeom prst="rect">
            <a:avLst/>
          </a:prstGeom>
        </p:spPr>
      </p:pic>
      <p:sp>
        <p:nvSpPr>
          <p:cNvPr id="16" name="角丸四角形 15"/>
          <p:cNvSpPr/>
          <p:nvPr/>
        </p:nvSpPr>
        <p:spPr bwMode="auto">
          <a:xfrm>
            <a:off x="1358060" y="2997568"/>
            <a:ext cx="3013301" cy="267810"/>
          </a:xfrm>
          <a:prstGeom prst="roundRect">
            <a:avLst/>
          </a:prstGeom>
          <a:noFill/>
          <a:ln w="25400" cap="flat" cmpd="sng" algn="ctr">
            <a:solidFill>
              <a:srgbClr val="FF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7" name="テキスト ボックス 16"/>
          <p:cNvSpPr txBox="1"/>
          <p:nvPr/>
        </p:nvSpPr>
        <p:spPr>
          <a:xfrm>
            <a:off x="425555" y="2968434"/>
            <a:ext cx="856184" cy="200055"/>
          </a:xfrm>
          <a:prstGeom prst="rect">
            <a:avLst/>
          </a:prstGeom>
          <a:solidFill>
            <a:schemeClr val="bg1"/>
          </a:solidFill>
        </p:spPr>
        <p:txBody>
          <a:bodyPr wrap="square" rtlCol="0">
            <a:spAutoFit/>
          </a:bodyPr>
          <a:lstStyle/>
          <a:p>
            <a:pPr algn="ctr"/>
            <a:r>
              <a:rPr kumimoji="1" lang="en-US" altLang="ja-JP" sz="700" b="1" dirty="0" smtClean="0"/>
              <a:t>MCU Settings</a:t>
            </a:r>
            <a:endParaRPr kumimoji="1" lang="ja-JP" altLang="en-US" sz="700" b="1" dirty="0"/>
          </a:p>
        </p:txBody>
      </p:sp>
      <p:sp>
        <p:nvSpPr>
          <p:cNvPr id="18" name="テキスト ボックス 17"/>
          <p:cNvSpPr txBox="1"/>
          <p:nvPr/>
        </p:nvSpPr>
        <p:spPr>
          <a:xfrm>
            <a:off x="1390743" y="3285265"/>
            <a:ext cx="1343039" cy="200055"/>
          </a:xfrm>
          <a:prstGeom prst="rect">
            <a:avLst/>
          </a:prstGeom>
          <a:solidFill>
            <a:schemeClr val="bg1"/>
          </a:solidFill>
        </p:spPr>
        <p:txBody>
          <a:bodyPr wrap="square" rtlCol="0">
            <a:spAutoFit/>
          </a:bodyPr>
          <a:lstStyle/>
          <a:p>
            <a:r>
              <a:rPr kumimoji="1" lang="en-US" altLang="ja-JP" sz="700" b="1" dirty="0" smtClean="0"/>
              <a:t>Display far site’s Mute Icon</a:t>
            </a:r>
            <a:endParaRPr kumimoji="1" lang="ja-JP" altLang="en-US" sz="700" b="1" dirty="0"/>
          </a:p>
        </p:txBody>
      </p:sp>
      <p:sp>
        <p:nvSpPr>
          <p:cNvPr id="19" name="テキスト ボックス 18"/>
          <p:cNvSpPr txBox="1"/>
          <p:nvPr/>
        </p:nvSpPr>
        <p:spPr>
          <a:xfrm>
            <a:off x="1394658" y="3562705"/>
            <a:ext cx="1343039" cy="184666"/>
          </a:xfrm>
          <a:prstGeom prst="rect">
            <a:avLst/>
          </a:prstGeom>
          <a:solidFill>
            <a:schemeClr val="bg1"/>
          </a:solidFill>
        </p:spPr>
        <p:txBody>
          <a:bodyPr wrap="square" rtlCol="0">
            <a:spAutoFit/>
          </a:bodyPr>
          <a:lstStyle/>
          <a:p>
            <a:r>
              <a:rPr kumimoji="1" lang="en-US" altLang="ja-JP" sz="600" b="1" dirty="0" smtClean="0"/>
              <a:t>Secondary Bandwidth Selection</a:t>
            </a:r>
            <a:endParaRPr kumimoji="1" lang="ja-JP" altLang="en-US" sz="600" b="1" dirty="0"/>
          </a:p>
        </p:txBody>
      </p:sp>
      <p:sp>
        <p:nvSpPr>
          <p:cNvPr id="20" name="テキスト ボックス 19"/>
          <p:cNvSpPr txBox="1"/>
          <p:nvPr/>
        </p:nvSpPr>
        <p:spPr>
          <a:xfrm>
            <a:off x="1402429" y="3039055"/>
            <a:ext cx="1098511" cy="200055"/>
          </a:xfrm>
          <a:prstGeom prst="rect">
            <a:avLst/>
          </a:prstGeom>
          <a:solidFill>
            <a:srgbClr val="FFC000"/>
          </a:solidFill>
        </p:spPr>
        <p:txBody>
          <a:bodyPr wrap="square" rtlCol="0">
            <a:spAutoFit/>
          </a:bodyPr>
          <a:lstStyle/>
          <a:p>
            <a:r>
              <a:rPr kumimoji="1" lang="en-US" altLang="ja-JP" sz="700" b="1" dirty="0" smtClean="0"/>
              <a:t>Other Site’s Audio</a:t>
            </a:r>
            <a:endParaRPr kumimoji="1" lang="ja-JP" altLang="en-US" sz="700" b="1" dirty="0"/>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Voice Activation</a:t>
            </a:r>
            <a:endParaRPr lang="de-DE" altLang="ja-JP" sz="2000" kern="0" dirty="0" smtClean="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718407057"/>
              </p:ext>
            </p:extLst>
          </p:nvPr>
        </p:nvGraphicFramePr>
        <p:xfrm>
          <a:off x="401065" y="2764083"/>
          <a:ext cx="8508473" cy="1005840"/>
        </p:xfrm>
        <a:graphic>
          <a:graphicData uri="http://schemas.openxmlformats.org/drawingml/2006/table">
            <a:tbl>
              <a:tblPr/>
              <a:tblGrid>
                <a:gridCol w="826108"/>
                <a:gridCol w="1812118"/>
                <a:gridCol w="5870247"/>
              </a:tblGrid>
              <a:tr h="21629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The Main Position</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*1</a:t>
                      </a:r>
                      <a:endParaRPr kumimoji="1"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Voice</a:t>
                      </a:r>
                      <a:r>
                        <a:rPr kumimoji="1"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Activation</a:t>
                      </a:r>
                      <a:endParaRPr kumimoji="1"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Highest voice level site in the all sites: Display in No.1</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position</a:t>
                      </a:r>
                      <a:endParaRPr kumimoji="1" lang="ja-JP" alt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kumimoji="1" lang="ja-JP" altLang="en-US"/>
                    </a:p>
                  </a:txBody>
                  <a:tcPr/>
                </a:tc>
                <a:tc>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Site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Designated site (Local, Remote) will be in top light position: Display</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in No.1 position</a:t>
                      </a:r>
                      <a:endParaRPr kumimoji="1" lang="ja-JP" alt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kumimoji="1" lang="ja-JP" altLang="en-US"/>
                    </a:p>
                  </a:txBody>
                  <a:tcPr/>
                </a:tc>
                <a:tc>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Voice</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Activation 2</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Display Local site (MCU site) in No.1 position,</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highest voice level site in the all sites will be in No.2 position.</a:t>
                      </a:r>
                      <a:endParaRPr kumimoji="1" lang="ja-JP" altLang="en-US" sz="1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42"/>
          <p:cNvSpPr txBox="1">
            <a:spLocks noChangeArrowheads="1"/>
          </p:cNvSpPr>
          <p:nvPr/>
        </p:nvSpPr>
        <p:spPr bwMode="auto">
          <a:xfrm>
            <a:off x="361492" y="3985501"/>
            <a:ext cx="4154361" cy="1926297"/>
          </a:xfrm>
          <a:prstGeom prst="rect">
            <a:avLst/>
          </a:prstGeom>
          <a:noFill/>
          <a:ln w="9525">
            <a:noFill/>
            <a:miter lim="800000"/>
            <a:headEnd/>
            <a:tailEnd/>
          </a:ln>
        </p:spPr>
        <p:txBody>
          <a:bodyPr wrap="square">
            <a:spAutoFit/>
          </a:bodyPr>
          <a:lstStyle/>
          <a:p>
            <a:pPr marL="268288" indent="-268288">
              <a:spcBef>
                <a:spcPct val="15000"/>
              </a:spcBef>
              <a:buFont typeface="Wingdings" pitchFamily="2" charset="2"/>
              <a:buNone/>
            </a:pPr>
            <a:r>
              <a:rPr lang="en-US" altLang="ja-JP" sz="1050" dirty="0" smtClean="0">
                <a:latin typeface="Arial" panose="020B0604020202020204" pitchFamily="34" charset="0"/>
                <a:ea typeface="Meiryo UI" panose="020B0604030504040204" pitchFamily="50" charset="-128"/>
                <a:cs typeface="Arial" panose="020B0604020202020204" pitchFamily="34" charset="0"/>
              </a:rPr>
              <a:t>*1: Site of the highest voice level in the all sites is moved to the </a:t>
            </a:r>
          </a:p>
          <a:p>
            <a:pPr marL="268288" indent="-268288">
              <a:spcBef>
                <a:spcPct val="15000"/>
              </a:spcBef>
              <a:buFont typeface="Wingdings" pitchFamily="2" charset="2"/>
              <a:buNone/>
            </a:pPr>
            <a:r>
              <a:rPr lang="en-US" altLang="ja-JP" sz="1050" dirty="0">
                <a:latin typeface="Arial" panose="020B0604020202020204" pitchFamily="34" charset="0"/>
                <a:ea typeface="Meiryo UI" panose="020B0604030504040204" pitchFamily="50" charset="-128"/>
                <a:cs typeface="Arial" panose="020B0604020202020204" pitchFamily="34" charset="0"/>
              </a:rPr>
              <a:t>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     No.1 position.</a:t>
            </a:r>
          </a:p>
          <a:p>
            <a:pPr marL="268288" indent="-268288">
              <a:spcBef>
                <a:spcPct val="15000"/>
              </a:spcBef>
              <a:buFont typeface="Wingdings" pitchFamily="2" charset="2"/>
              <a:buNone/>
            </a:pPr>
            <a:endParaRPr lang="en-US" altLang="ja-JP" sz="1050" dirty="0" smtClean="0">
              <a:latin typeface="Arial" panose="020B0604020202020204" pitchFamily="34" charset="0"/>
              <a:ea typeface="Meiryo UI" panose="020B0604030504040204" pitchFamily="50" charset="-128"/>
              <a:cs typeface="Arial" panose="020B0604020202020204" pitchFamily="34" charset="0"/>
            </a:endParaRPr>
          </a:p>
          <a:p>
            <a:pPr marL="268288" indent="-268288">
              <a:spcBef>
                <a:spcPct val="15000"/>
              </a:spcBef>
              <a:buFont typeface="Wingdings" pitchFamily="2" charset="2"/>
              <a:buNone/>
            </a:pPr>
            <a:r>
              <a:rPr lang="en-US" altLang="ja-JP" sz="1050" dirty="0" smtClean="0">
                <a:latin typeface="Arial" panose="020B0604020202020204" pitchFamily="34" charset="0"/>
                <a:ea typeface="Meiryo UI" panose="020B0604030504040204" pitchFamily="50" charset="-128"/>
                <a:cs typeface="Arial" panose="020B0604020202020204" pitchFamily="34" charset="0"/>
              </a:rPr>
              <a:t>It is possible to set screen layout and display priority separately.</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a:p>
            <a:pPr marL="268288" indent="-268288">
              <a:spcBef>
                <a:spcPct val="15000"/>
              </a:spcBef>
              <a:buFont typeface="Wingdings" pitchFamily="2" charset="2"/>
              <a:buNone/>
            </a:pPr>
            <a:r>
              <a:rPr lang="en-US" altLang="ja-JP" sz="1050" dirty="0" smtClean="0">
                <a:latin typeface="Arial" panose="020B0604020202020204" pitchFamily="34" charset="0"/>
                <a:ea typeface="Meiryo UI" panose="020B0604030504040204" pitchFamily="50" charset="-128"/>
                <a:cs typeface="Arial" panose="020B0604020202020204" pitchFamily="34" charset="0"/>
              </a:rPr>
              <a:t>The system operate as follows depends on settings.</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a:p>
            <a:pPr marL="628650" lvl="1" indent="-171450">
              <a:spcBef>
                <a:spcPct val="15000"/>
              </a:spcBef>
              <a:buFont typeface="Wingdings" panose="05000000000000000000" pitchFamily="2" charset="2"/>
              <a:buChar char="l"/>
            </a:pPr>
            <a:r>
              <a:rPr lang="en-US" altLang="ja-JP" sz="1050" dirty="0" smtClean="0">
                <a:latin typeface="Arial" panose="020B0604020202020204" pitchFamily="34" charset="0"/>
                <a:ea typeface="Meiryo UI" panose="020B0604030504040204" pitchFamily="50" charset="-128"/>
                <a:cs typeface="Arial" panose="020B0604020202020204" pitchFamily="34" charset="0"/>
              </a:rPr>
              <a:t>CP1: Default</a:t>
            </a:r>
          </a:p>
          <a:p>
            <a:pPr marL="628650" lvl="1" indent="-171450">
              <a:spcBef>
                <a:spcPct val="15000"/>
              </a:spcBef>
              <a:buFont typeface="Wingdings" panose="05000000000000000000" pitchFamily="2" charset="2"/>
              <a:buChar char="l"/>
            </a:pPr>
            <a:r>
              <a:rPr lang="en-US" altLang="ja-JP" sz="1050" dirty="0" err="1" smtClean="0">
                <a:latin typeface="Arial" panose="020B0604020202020204" pitchFamily="34" charset="0"/>
                <a:ea typeface="Meiryo UI" panose="020B0604030504040204" pitchFamily="50" charset="-128"/>
                <a:cs typeface="Arial" panose="020B0604020202020204" pitchFamily="34" charset="0"/>
              </a:rPr>
              <a:t>CPn</a:t>
            </a:r>
            <a:r>
              <a:rPr lang="en-US" altLang="ja-JP" sz="1050" dirty="0" smtClean="0">
                <a:latin typeface="Arial" panose="020B0604020202020204" pitchFamily="34" charset="0"/>
                <a:ea typeface="Meiryo UI" panose="020B0604030504040204" pitchFamily="50" charset="-128"/>
                <a:cs typeface="Arial" panose="020B0604020202020204" pitchFamily="34" charset="0"/>
              </a:rPr>
              <a:t>: Keep screen layout as is.</a:t>
            </a:r>
            <a:r>
              <a:rPr lang="ja-JP" altLang="en-US" sz="1050" dirty="0">
                <a:latin typeface="Arial" panose="020B0604020202020204" pitchFamily="34" charset="0"/>
                <a:ea typeface="Meiryo UI" panose="020B0604030504040204" pitchFamily="50" charset="-128"/>
                <a:cs typeface="Arial" panose="020B0604020202020204" pitchFamily="34" charset="0"/>
              </a:rPr>
              <a:t>　</a:t>
            </a:r>
            <a:endParaRPr lang="en-US" altLang="ja-JP" sz="1050" dirty="0" smtClean="0">
              <a:latin typeface="Arial" panose="020B0604020202020204" pitchFamily="34" charset="0"/>
              <a:ea typeface="Meiryo UI" panose="020B0604030504040204" pitchFamily="50" charset="-128"/>
              <a:cs typeface="Arial" panose="020B0604020202020204" pitchFamily="34" charset="0"/>
            </a:endParaRPr>
          </a:p>
          <a:p>
            <a:pPr marL="268288" indent="-268288">
              <a:spcBef>
                <a:spcPct val="15000"/>
              </a:spcBef>
              <a:buFont typeface="Wingdings" pitchFamily="2" charset="2"/>
              <a:buNone/>
            </a:pPr>
            <a:endParaRPr lang="en-US" altLang="ja-JP" sz="1050" dirty="0" smtClean="0">
              <a:latin typeface="Arial" panose="020B0604020202020204" pitchFamily="34" charset="0"/>
              <a:ea typeface="Meiryo UI" panose="020B0604030504040204" pitchFamily="50" charset="-128"/>
              <a:cs typeface="Arial" panose="020B0604020202020204" pitchFamily="34" charset="0"/>
            </a:endParaRPr>
          </a:p>
          <a:p>
            <a:pPr marL="268288" indent="-268288">
              <a:spcBef>
                <a:spcPct val="15000"/>
              </a:spcBef>
              <a:buFont typeface="Wingdings" pitchFamily="2" charset="2"/>
              <a:buNone/>
            </a:pPr>
            <a:r>
              <a:rPr lang="en-US" altLang="ja-JP" sz="1050" dirty="0" smtClean="0">
                <a:latin typeface="Arial" panose="020B0604020202020204" pitchFamily="34" charset="0"/>
                <a:ea typeface="Meiryo UI" panose="020B0604030504040204" pitchFamily="50" charset="-128"/>
                <a:cs typeface="Arial" panose="020B0604020202020204" pitchFamily="34" charset="0"/>
              </a:rPr>
              <a:t>Voice activation cannot operate in case of contents sharing with</a:t>
            </a:r>
          </a:p>
          <a:p>
            <a:pPr marL="268288" indent="-268288">
              <a:spcBef>
                <a:spcPct val="15000"/>
              </a:spcBef>
              <a:buFont typeface="Wingdings" pitchFamily="2" charset="2"/>
              <a:buNone/>
            </a:pPr>
            <a:r>
              <a:rPr lang="en-US" altLang="ja-JP" sz="1050" dirty="0" smtClean="0">
                <a:latin typeface="Arial" panose="020B0604020202020204" pitchFamily="34" charset="0"/>
                <a:ea typeface="Meiryo UI" panose="020B0604030504040204" pitchFamily="50" charset="-128"/>
                <a:cs typeface="Arial" panose="020B0604020202020204" pitchFamily="34" charset="0"/>
              </a:rPr>
              <a:t>Single stream by video source switching.</a:t>
            </a:r>
            <a:endParaRPr lang="ja-JP"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7" name="正方形/長方形 6"/>
          <p:cNvSpPr/>
          <p:nvPr/>
        </p:nvSpPr>
        <p:spPr>
          <a:xfrm>
            <a:off x="300543" y="857678"/>
            <a:ext cx="8312230" cy="1361911"/>
          </a:xfrm>
          <a:prstGeom prst="rect">
            <a:avLst/>
          </a:prstGeom>
        </p:spPr>
        <p:txBody>
          <a:bodyPr wrap="square">
            <a:spAutoFit/>
          </a:bodyPr>
          <a:lstStyle/>
          <a:p>
            <a:pPr marL="285750" lvl="0" indent="-285750" eaLnBrk="1" fontAlgn="auto" hangingPunct="1">
              <a:lnSpc>
                <a:spcPct val="150000"/>
              </a:lnSpc>
              <a:spcBef>
                <a:spcPts val="0"/>
              </a:spcBef>
              <a:spcAft>
                <a:spcPts val="0"/>
              </a:spcAft>
              <a:buFont typeface="Wingdings" panose="05000000000000000000" pitchFamily="2" charset="2"/>
              <a:buChar char="n"/>
              <a:defRPr/>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Voice Activation</a:t>
            </a:r>
            <a:endParaRPr lang="en-US" altLang="ja-JP" sz="1600" b="1" dirty="0">
              <a:latin typeface="Arial" panose="020B0604020202020204" pitchFamily="34" charset="0"/>
              <a:ea typeface="Meiryo UI" panose="020B0604030504040204" pitchFamily="50" charset="-128"/>
              <a:cs typeface="Arial" panose="020B0604020202020204" pitchFamily="34" charset="0"/>
            </a:endParaRPr>
          </a:p>
          <a:p>
            <a:pPr lvl="1" eaLnBrk="1" fontAlgn="auto" hangingPunct="1">
              <a:lnSpc>
                <a:spcPct val="150000"/>
              </a:lnSpc>
              <a:spcBef>
                <a:spcPts val="0"/>
              </a:spcBef>
              <a:spcAft>
                <a:spcPts val="0"/>
              </a:spcAft>
              <a:defRPr/>
            </a:pPr>
            <a:r>
              <a:rPr lang="en-US" altLang="ja-JP" sz="1400" dirty="0" smtClean="0">
                <a:latin typeface="Arial" panose="020B0604020202020204" pitchFamily="34" charset="0"/>
                <a:ea typeface="Meiryo UI" panose="020B0604030504040204" pitchFamily="50" charset="-128"/>
                <a:cs typeface="Arial" panose="020B0604020202020204" pitchFamily="34" charset="0"/>
              </a:rPr>
              <a:t>Camera screen position of MCU (Divided combined screen) is changed by detecting voice level of each site.</a:t>
            </a:r>
          </a:p>
          <a:p>
            <a:pPr marL="742950" lvl="1" indent="-285750" eaLnBrk="1" fontAlgn="auto" hangingPunct="1">
              <a:lnSpc>
                <a:spcPct val="150000"/>
              </a:lnSpc>
              <a:spcBef>
                <a:spcPts val="0"/>
              </a:spcBef>
              <a:spcAft>
                <a:spcPts val="0"/>
              </a:spcAft>
              <a:buFont typeface="Wingdings" panose="05000000000000000000" pitchFamily="2" charset="2"/>
              <a:buChar char="l"/>
              <a:defRPr/>
            </a:pPr>
            <a:r>
              <a:rPr lang="en-US" altLang="ja-JP" sz="1050" dirty="0" smtClean="0">
                <a:latin typeface="Arial" panose="020B0604020202020204" pitchFamily="34" charset="0"/>
                <a:ea typeface="Meiryo UI" panose="020B0604030504040204" pitchFamily="50" charset="-128"/>
                <a:cs typeface="Arial" panose="020B0604020202020204" pitchFamily="34" charset="0"/>
              </a:rPr>
              <a:t>It remains for the holding time (Default: 10 seconds), once it is switching.</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p:txBody>
      </p:sp>
      <p:grpSp>
        <p:nvGrpSpPr>
          <p:cNvPr id="24" name="グループ化 23"/>
          <p:cNvGrpSpPr/>
          <p:nvPr/>
        </p:nvGrpSpPr>
        <p:grpSpPr>
          <a:xfrm>
            <a:off x="4307927" y="4144737"/>
            <a:ext cx="4732050" cy="1486040"/>
            <a:chOff x="576263" y="2573338"/>
            <a:chExt cx="8391525" cy="2635250"/>
          </a:xfrm>
        </p:grpSpPr>
        <p:pic>
          <p:nvPicPr>
            <p:cNvPr id="25" name="Picture 2" descr="C:\Program Files\Microsoft Office\MEDIA\CAGCAT10\j0233018.wmf"/>
            <p:cNvPicPr>
              <a:picLocks noChangeAspect="1" noChangeArrowheads="1"/>
            </p:cNvPicPr>
            <p:nvPr/>
          </p:nvPicPr>
          <p:blipFill>
            <a:blip r:embed="rId3"/>
            <a:srcRect t="9213" r="5623" b="29794"/>
            <a:stretch>
              <a:fillRect/>
            </a:stretch>
          </p:blipFill>
          <p:spPr bwMode="auto">
            <a:xfrm>
              <a:off x="576263" y="3829050"/>
              <a:ext cx="1565275" cy="1077913"/>
            </a:xfrm>
            <a:prstGeom prst="rect">
              <a:avLst/>
            </a:prstGeom>
            <a:noFill/>
            <a:ln w="9525">
              <a:solidFill>
                <a:schemeClr val="tx1"/>
              </a:solidFill>
              <a:miter lim="800000"/>
              <a:headEnd/>
              <a:tailEnd/>
            </a:ln>
          </p:spPr>
        </p:pic>
        <p:pic>
          <p:nvPicPr>
            <p:cNvPr id="27" name="Picture 3" descr="C:\Users\4005834\AppData\Local\Microsoft\Windows\Temporary Internet Files\Content.IE5\PZY2DRY7\MC900446006[1].wmf"/>
            <p:cNvPicPr>
              <a:picLocks noChangeAspect="1" noChangeArrowheads="1"/>
            </p:cNvPicPr>
            <p:nvPr/>
          </p:nvPicPr>
          <p:blipFill>
            <a:blip r:embed="rId4"/>
            <a:srcRect/>
            <a:stretch>
              <a:fillRect/>
            </a:stretch>
          </p:blipFill>
          <p:spPr bwMode="auto">
            <a:xfrm>
              <a:off x="576263" y="2762250"/>
              <a:ext cx="1565275" cy="1066800"/>
            </a:xfrm>
            <a:prstGeom prst="rect">
              <a:avLst/>
            </a:prstGeom>
            <a:solidFill>
              <a:srgbClr val="D2D2D2"/>
            </a:solidFill>
            <a:ln w="9525">
              <a:solidFill>
                <a:schemeClr val="tx1"/>
              </a:solidFill>
              <a:miter lim="800000"/>
              <a:headEnd/>
              <a:tailEnd/>
            </a:ln>
          </p:spPr>
        </p:pic>
        <p:pic>
          <p:nvPicPr>
            <p:cNvPr id="28" name="Picture 5" descr="C:\Users\4005834\AppData\Local\Microsoft\Windows\Temporary Internet Files\Content.IE5\2OPNN4Z8\MC900310168[1].wmf"/>
            <p:cNvPicPr>
              <a:picLocks noChangeAspect="1" noChangeArrowheads="1"/>
            </p:cNvPicPr>
            <p:nvPr/>
          </p:nvPicPr>
          <p:blipFill rotWithShape="1">
            <a:blip r:embed="rId5"/>
            <a:srcRect t="-1" b="42026"/>
            <a:stretch/>
          </p:blipFill>
          <p:spPr bwMode="auto">
            <a:xfrm>
              <a:off x="2152650" y="3829050"/>
              <a:ext cx="1565275" cy="1077913"/>
            </a:xfrm>
            <a:prstGeom prst="rect">
              <a:avLst/>
            </a:prstGeom>
            <a:solidFill>
              <a:schemeClr val="accent5">
                <a:lumMod val="20000"/>
                <a:lumOff val="80000"/>
              </a:schemeClr>
            </a:solidFill>
            <a:ln>
              <a:solidFill>
                <a:schemeClr val="tx1"/>
              </a:solidFill>
            </a:ln>
          </p:spPr>
        </p:pic>
        <p:sp>
          <p:nvSpPr>
            <p:cNvPr id="29" name="角丸四角形吹き出し 3"/>
            <p:cNvSpPr>
              <a:spLocks noChangeArrowheads="1"/>
            </p:cNvSpPr>
            <p:nvPr/>
          </p:nvSpPr>
          <p:spPr bwMode="auto">
            <a:xfrm>
              <a:off x="2562225" y="4635500"/>
              <a:ext cx="2101056" cy="573088"/>
            </a:xfrm>
            <a:prstGeom prst="wedgeRoundRectCallout">
              <a:avLst>
                <a:gd name="adj1" fmla="val -13833"/>
                <a:gd name="adj2" fmla="val -108583"/>
                <a:gd name="adj3" fmla="val 16667"/>
              </a:avLst>
            </a:prstGeom>
            <a:solidFill>
              <a:schemeClr val="bg1"/>
            </a:solidFill>
            <a:ln w="9525">
              <a:solidFill>
                <a:schemeClr val="tx1"/>
              </a:solidFill>
              <a:round/>
              <a:headEnd/>
              <a:tailEnd/>
            </a:ln>
          </p:spPr>
          <p:txBody>
            <a:bodyPr lIns="90000" tIns="46800" rIns="90000" bIns="46800" anchor="ctr"/>
            <a:lstStyle/>
            <a:p>
              <a:pPr algn="ctr"/>
              <a:r>
                <a:rPr lang="en-US" altLang="ja-JP" sz="500" b="1" dirty="0">
                  <a:solidFill>
                    <a:srgbClr val="333399"/>
                  </a:solidFill>
                  <a:latin typeface="Arial"/>
                  <a:ea typeface="HGP創英角ｺﾞｼｯｸUB" pitchFamily="50" charset="-128"/>
                </a:rPr>
                <a:t>××××</a:t>
              </a:r>
            </a:p>
            <a:p>
              <a:pPr algn="ctr"/>
              <a:r>
                <a:rPr lang="en-US" altLang="ja-JP" sz="500" b="1" dirty="0" smtClean="0">
                  <a:solidFill>
                    <a:srgbClr val="333399"/>
                  </a:solidFill>
                  <a:latin typeface="Arial"/>
                  <a:ea typeface="HGP創英角ｺﾞｼｯｸUB" pitchFamily="50" charset="-128"/>
                </a:rPr>
                <a:t>(The highest voice level</a:t>
              </a:r>
              <a:r>
                <a:rPr lang="en-US" altLang="ja-JP" sz="800" b="1" dirty="0" smtClean="0">
                  <a:solidFill>
                    <a:srgbClr val="333399"/>
                  </a:solidFill>
                  <a:latin typeface="Arial"/>
                  <a:ea typeface="HGP創英角ｺﾞｼｯｸUB" pitchFamily="50" charset="-128"/>
                </a:rPr>
                <a:t>)</a:t>
              </a:r>
              <a:endParaRPr lang="ja-JP" altLang="en-US" sz="800" b="1" dirty="0">
                <a:solidFill>
                  <a:srgbClr val="333399"/>
                </a:solidFill>
                <a:latin typeface="Arial"/>
                <a:ea typeface="HGP創英角ｺﾞｼｯｸUB" pitchFamily="50" charset="-128"/>
              </a:endParaRPr>
            </a:p>
          </p:txBody>
        </p:sp>
        <p:sp>
          <p:nvSpPr>
            <p:cNvPr id="30" name="右矢印 29"/>
            <p:cNvSpPr/>
            <p:nvPr/>
          </p:nvSpPr>
          <p:spPr bwMode="auto">
            <a:xfrm>
              <a:off x="3794125" y="2943225"/>
              <a:ext cx="1738313" cy="1652588"/>
            </a:xfrm>
            <a:prstGeom prst="rightArrow">
              <a:avLst/>
            </a:prstGeom>
            <a:solidFill>
              <a:schemeClr val="accent2">
                <a:lumMod val="40000"/>
                <a:lumOff val="60000"/>
              </a:schemeClr>
            </a:solidFill>
            <a:ln w="9525">
              <a:solidFill>
                <a:schemeClr val="accent6">
                  <a:lumMod val="50000"/>
                </a:schemeClr>
              </a:solidFill>
              <a:round/>
              <a:headEnd/>
              <a:tailEnd/>
            </a:ln>
            <a:effectLst/>
            <a:extLst/>
          </p:spPr>
          <p:txBody>
            <a:bodyPr lIns="90000" tIns="46800" rIns="90000" bIns="46800" anchor="ctr"/>
            <a:lstStyle/>
            <a:p>
              <a:pPr algn="ctr">
                <a:defRPr/>
              </a:pPr>
              <a:r>
                <a:rPr lang="en-US" altLang="ja-JP" sz="700" b="1" dirty="0">
                  <a:solidFill>
                    <a:srgbClr val="333399"/>
                  </a:solidFill>
                  <a:ea typeface="HGP創英角ｺﾞｼｯｸUB" pitchFamily="50" charset="-128"/>
                </a:rPr>
                <a:t>The highest </a:t>
              </a:r>
              <a:r>
                <a:rPr lang="en-US" altLang="ja-JP" sz="700" b="1" dirty="0" smtClean="0">
                  <a:solidFill>
                    <a:srgbClr val="333399"/>
                  </a:solidFill>
                  <a:ea typeface="HGP創英角ｺﾞｼｯｸUB" pitchFamily="50" charset="-128"/>
                </a:rPr>
                <a:t>voice level is detected.</a:t>
              </a:r>
              <a:endParaRPr lang="ja-JP" altLang="en-US" sz="700" dirty="0">
                <a:solidFill>
                  <a:srgbClr val="000000"/>
                </a:solidFill>
              </a:endParaRPr>
            </a:p>
          </p:txBody>
        </p:sp>
        <p:pic>
          <p:nvPicPr>
            <p:cNvPr id="31" name="Picture 2" descr="C:\Program Files\Microsoft Office\MEDIA\CAGCAT10\j0233018.wmf"/>
            <p:cNvPicPr>
              <a:picLocks noChangeAspect="1" noChangeArrowheads="1"/>
            </p:cNvPicPr>
            <p:nvPr/>
          </p:nvPicPr>
          <p:blipFill>
            <a:blip r:embed="rId3"/>
            <a:srcRect t="9213" r="5623" b="29794"/>
            <a:stretch>
              <a:fillRect/>
            </a:stretch>
          </p:blipFill>
          <p:spPr bwMode="auto">
            <a:xfrm>
              <a:off x="5541963" y="3840163"/>
              <a:ext cx="1565275" cy="1077912"/>
            </a:xfrm>
            <a:prstGeom prst="rect">
              <a:avLst/>
            </a:prstGeom>
            <a:noFill/>
            <a:ln w="9525">
              <a:solidFill>
                <a:schemeClr val="tx1"/>
              </a:solidFill>
              <a:miter lim="800000"/>
              <a:headEnd/>
              <a:tailEnd/>
            </a:ln>
          </p:spPr>
        </p:pic>
        <p:pic>
          <p:nvPicPr>
            <p:cNvPr id="32" name="Picture 3" descr="C:\Users\4005834\AppData\Local\Microsoft\Windows\Temporary Internet Files\Content.IE5\PZY2DRY7\MC900446006[1].wmf"/>
            <p:cNvPicPr>
              <a:picLocks noChangeAspect="1" noChangeArrowheads="1"/>
            </p:cNvPicPr>
            <p:nvPr/>
          </p:nvPicPr>
          <p:blipFill>
            <a:blip r:embed="rId4"/>
            <a:srcRect/>
            <a:stretch>
              <a:fillRect/>
            </a:stretch>
          </p:blipFill>
          <p:spPr bwMode="auto">
            <a:xfrm>
              <a:off x="7107238" y="3856038"/>
              <a:ext cx="1587500" cy="1065212"/>
            </a:xfrm>
            <a:prstGeom prst="rect">
              <a:avLst/>
            </a:prstGeom>
            <a:solidFill>
              <a:srgbClr val="D2D2D2"/>
            </a:solidFill>
            <a:ln w="9525">
              <a:solidFill>
                <a:schemeClr val="tx1"/>
              </a:solidFill>
              <a:miter lim="800000"/>
              <a:headEnd/>
              <a:tailEnd/>
            </a:ln>
          </p:spPr>
        </p:pic>
        <p:pic>
          <p:nvPicPr>
            <p:cNvPr id="33" name="Picture 4" descr="C:\Users\4005834\AppData\Local\Microsoft\Windows\Temporary Internet Files\Content.IE5\PZY2DRY7\MC900398383[1].wmf"/>
            <p:cNvPicPr>
              <a:picLocks noChangeAspect="1" noChangeArrowheads="1"/>
            </p:cNvPicPr>
            <p:nvPr/>
          </p:nvPicPr>
          <p:blipFill>
            <a:blip r:embed="rId6"/>
            <a:srcRect l="10741" t="9579" r="10184" b="21236"/>
            <a:stretch>
              <a:fillRect/>
            </a:stretch>
          </p:blipFill>
          <p:spPr bwMode="auto">
            <a:xfrm>
              <a:off x="7127875" y="2771775"/>
              <a:ext cx="1566863" cy="1084263"/>
            </a:xfrm>
            <a:prstGeom prst="rect">
              <a:avLst/>
            </a:prstGeom>
            <a:solidFill>
              <a:srgbClr val="FFFF00"/>
            </a:solidFill>
            <a:ln w="9525">
              <a:solidFill>
                <a:schemeClr val="tx1"/>
              </a:solidFill>
              <a:miter lim="800000"/>
              <a:headEnd/>
              <a:tailEnd/>
            </a:ln>
          </p:spPr>
        </p:pic>
        <p:pic>
          <p:nvPicPr>
            <p:cNvPr id="34" name="Picture 5" descr="C:\Users\4005834\AppData\Local\Microsoft\Windows\Temporary Internet Files\Content.IE5\2OPNN4Z8\MC900310168[1].wmf"/>
            <p:cNvPicPr>
              <a:picLocks noChangeAspect="1" noChangeArrowheads="1"/>
            </p:cNvPicPr>
            <p:nvPr/>
          </p:nvPicPr>
          <p:blipFill rotWithShape="1">
            <a:blip r:embed="rId5"/>
            <a:srcRect t="-1" b="42026"/>
            <a:stretch/>
          </p:blipFill>
          <p:spPr bwMode="auto">
            <a:xfrm>
              <a:off x="5545138" y="2771775"/>
              <a:ext cx="1565275" cy="1079500"/>
            </a:xfrm>
            <a:prstGeom prst="rect">
              <a:avLst/>
            </a:prstGeom>
            <a:solidFill>
              <a:schemeClr val="accent5">
                <a:lumMod val="20000"/>
                <a:lumOff val="80000"/>
              </a:schemeClr>
            </a:solidFill>
            <a:ln>
              <a:solidFill>
                <a:schemeClr val="tx1"/>
              </a:solidFill>
            </a:ln>
          </p:spPr>
        </p:pic>
        <p:pic>
          <p:nvPicPr>
            <p:cNvPr id="35" name="Picture 4" descr="C:\Users\4005834\AppData\Local\Microsoft\Windows\Temporary Internet Files\Content.IE5\PZY2DRY7\MC900398383[1].wmf"/>
            <p:cNvPicPr>
              <a:picLocks noChangeAspect="1" noChangeArrowheads="1"/>
            </p:cNvPicPr>
            <p:nvPr/>
          </p:nvPicPr>
          <p:blipFill>
            <a:blip r:embed="rId6"/>
            <a:srcRect l="10741" t="9579" r="10184" b="21236"/>
            <a:stretch>
              <a:fillRect/>
            </a:stretch>
          </p:blipFill>
          <p:spPr bwMode="auto">
            <a:xfrm>
              <a:off x="2152650" y="2771775"/>
              <a:ext cx="1565275" cy="1066800"/>
            </a:xfrm>
            <a:prstGeom prst="rect">
              <a:avLst/>
            </a:prstGeom>
            <a:solidFill>
              <a:srgbClr val="FFFF00"/>
            </a:solidFill>
            <a:ln w="9525">
              <a:solidFill>
                <a:schemeClr val="tx1"/>
              </a:solidFill>
              <a:miter lim="800000"/>
              <a:headEnd/>
              <a:tailEnd/>
            </a:ln>
          </p:spPr>
        </p:pic>
        <p:sp>
          <p:nvSpPr>
            <p:cNvPr id="36" name="円/楕円 1"/>
            <p:cNvSpPr>
              <a:spLocks noChangeArrowheads="1"/>
            </p:cNvSpPr>
            <p:nvPr/>
          </p:nvSpPr>
          <p:spPr bwMode="auto">
            <a:xfrm>
              <a:off x="5294313" y="2573338"/>
              <a:ext cx="2020887" cy="1477962"/>
            </a:xfrm>
            <a:prstGeom prst="ellipse">
              <a:avLst/>
            </a:prstGeom>
            <a:noFill/>
            <a:ln w="19050">
              <a:solidFill>
                <a:srgbClr val="FF0000"/>
              </a:solidFill>
              <a:prstDash val="dash"/>
              <a:round/>
              <a:headEnd/>
              <a:tailEnd/>
            </a:ln>
          </p:spPr>
          <p:txBody>
            <a:bodyPr lIns="90000" tIns="46800" rIns="90000" bIns="46800" anchor="ctr"/>
            <a:lstStyle/>
            <a:p>
              <a:pPr algn="ctr"/>
              <a:endParaRPr lang="ja-JP" altLang="en-US" sz="800">
                <a:solidFill>
                  <a:srgbClr val="000000"/>
                </a:solidFill>
              </a:endParaRPr>
            </a:p>
          </p:txBody>
        </p:sp>
        <p:sp>
          <p:nvSpPr>
            <p:cNvPr id="37" name="円/楕円 20"/>
            <p:cNvSpPr>
              <a:spLocks noChangeArrowheads="1"/>
            </p:cNvSpPr>
            <p:nvPr/>
          </p:nvSpPr>
          <p:spPr bwMode="auto">
            <a:xfrm>
              <a:off x="6946900" y="3695700"/>
              <a:ext cx="2020888" cy="1477963"/>
            </a:xfrm>
            <a:prstGeom prst="ellipse">
              <a:avLst/>
            </a:prstGeom>
            <a:noFill/>
            <a:ln w="19050">
              <a:solidFill>
                <a:srgbClr val="FF0000"/>
              </a:solidFill>
              <a:prstDash val="dash"/>
              <a:round/>
              <a:headEnd/>
              <a:tailEnd/>
            </a:ln>
          </p:spPr>
          <p:txBody>
            <a:bodyPr lIns="90000" tIns="46800" rIns="90000" bIns="46800" anchor="ctr"/>
            <a:lstStyle/>
            <a:p>
              <a:pPr algn="ctr"/>
              <a:endParaRPr lang="ja-JP" altLang="en-US" sz="800">
                <a:solidFill>
                  <a:srgbClr val="000000"/>
                </a:solidFill>
              </a:endParaRPr>
            </a:p>
          </p:txBody>
        </p:sp>
        <p:sp>
          <p:nvSpPr>
            <p:cNvPr id="38" name="左右矢印 2"/>
            <p:cNvSpPr>
              <a:spLocks noChangeArrowheads="1"/>
            </p:cNvSpPr>
            <p:nvPr/>
          </p:nvSpPr>
          <p:spPr bwMode="auto">
            <a:xfrm rot="1753053">
              <a:off x="6454775" y="3502025"/>
              <a:ext cx="1225550" cy="639763"/>
            </a:xfrm>
            <a:prstGeom prst="leftRightArrow">
              <a:avLst>
                <a:gd name="adj1" fmla="val 50000"/>
                <a:gd name="adj2" fmla="val 50037"/>
              </a:avLst>
            </a:prstGeom>
            <a:solidFill>
              <a:srgbClr val="FFC000"/>
            </a:solidFill>
            <a:ln w="9525">
              <a:solidFill>
                <a:srgbClr val="C00000"/>
              </a:solidFill>
              <a:round/>
              <a:headEnd/>
              <a:tailEnd/>
            </a:ln>
          </p:spPr>
          <p:txBody>
            <a:bodyPr lIns="90000" tIns="46800" rIns="90000" bIns="46800" anchor="ctr"/>
            <a:lstStyle/>
            <a:p>
              <a:pPr algn="ctr"/>
              <a:r>
                <a:rPr lang="en-US" altLang="ja-JP" sz="500" dirty="0" smtClean="0">
                  <a:solidFill>
                    <a:srgbClr val="000000"/>
                  </a:solidFill>
                </a:rPr>
                <a:t>Exchange</a:t>
              </a:r>
              <a:endParaRPr lang="ja-JP" altLang="en-US" sz="500" dirty="0">
                <a:solidFill>
                  <a:srgbClr val="000000"/>
                </a:solidFill>
              </a:endParaRPr>
            </a:p>
          </p:txBody>
        </p:sp>
        <p:sp>
          <p:nvSpPr>
            <p:cNvPr id="39" name="テキスト ボックス 38"/>
            <p:cNvSpPr txBox="1"/>
            <p:nvPr/>
          </p:nvSpPr>
          <p:spPr>
            <a:xfrm>
              <a:off x="718504" y="3098739"/>
              <a:ext cx="1378629" cy="354765"/>
            </a:xfrm>
            <a:prstGeom prst="rect">
              <a:avLst/>
            </a:prstGeom>
            <a:solidFill>
              <a:schemeClr val="bg1">
                <a:alpha val="60000"/>
              </a:schemeClr>
            </a:solidFill>
          </p:spPr>
          <p:txBody>
            <a:bodyPr wrap="square">
              <a:spAutoFit/>
            </a:bodyPr>
            <a:lstStyle/>
            <a:p>
              <a:pPr>
                <a:defRPr/>
              </a:pPr>
              <a:r>
                <a:rPr lang="en-US" altLang="ja-JP" sz="700" b="1" dirty="0" smtClean="0">
                  <a:solidFill>
                    <a:srgbClr val="FF0000"/>
                  </a:solidFill>
                  <a:latin typeface="Arial"/>
                  <a:ea typeface="HGP創英角ｺﾞｼｯｸUB" panose="020B0900000000000000" pitchFamily="50" charset="-128"/>
                </a:rPr>
                <a:t>No.1 position</a:t>
              </a:r>
              <a:endParaRPr lang="ja-JP" altLang="en-US" sz="700" b="1" dirty="0">
                <a:solidFill>
                  <a:srgbClr val="FF0000"/>
                </a:solidFill>
                <a:latin typeface="Arial"/>
                <a:ea typeface="HGP創英角ｺﾞｼｯｸUB" panose="020B0900000000000000" pitchFamily="50" charset="-128"/>
              </a:endParaRPr>
            </a:p>
          </p:txBody>
        </p:sp>
        <p:sp>
          <p:nvSpPr>
            <p:cNvPr id="40" name="テキスト ボックス 39"/>
            <p:cNvSpPr txBox="1"/>
            <p:nvPr/>
          </p:nvSpPr>
          <p:spPr>
            <a:xfrm>
              <a:off x="5622292" y="3084515"/>
              <a:ext cx="1336622" cy="354765"/>
            </a:xfrm>
            <a:prstGeom prst="rect">
              <a:avLst/>
            </a:prstGeom>
            <a:solidFill>
              <a:schemeClr val="bg1">
                <a:alpha val="60000"/>
              </a:schemeClr>
            </a:solidFill>
          </p:spPr>
          <p:txBody>
            <a:bodyPr wrap="none">
              <a:spAutoFit/>
            </a:bodyPr>
            <a:lstStyle/>
            <a:p>
              <a:pPr>
                <a:defRPr/>
              </a:pPr>
              <a:r>
                <a:rPr lang="en-US" altLang="ja-JP" sz="700" b="1" dirty="0" smtClean="0">
                  <a:solidFill>
                    <a:srgbClr val="FF0000"/>
                  </a:solidFill>
                  <a:ea typeface="HGP創英角ｺﾞｼｯｸUB" panose="020B0900000000000000" pitchFamily="50" charset="-128"/>
                </a:rPr>
                <a:t>No.1 position</a:t>
              </a:r>
              <a:endParaRPr lang="ja-JP" altLang="en-US" sz="700" b="1" dirty="0">
                <a:solidFill>
                  <a:srgbClr val="FF0000"/>
                </a:solidFill>
                <a:ea typeface="HGP創英角ｺﾞｼｯｸUB" panose="020B0900000000000000" pitchFamily="50" charset="-128"/>
              </a:endParaRPr>
            </a:p>
          </p:txBody>
        </p:sp>
      </p:grpSp>
    </p:spTree>
    <p:extLst>
      <p:ext uri="{BB962C8B-B14F-4D97-AF65-F5344CB8AC3E}">
        <p14:creationId xmlns:p14="http://schemas.microsoft.com/office/powerpoint/2010/main" val="13831787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52160387"/>
              </p:ext>
            </p:extLst>
          </p:nvPr>
        </p:nvGraphicFramePr>
        <p:xfrm>
          <a:off x="378909" y="1383323"/>
          <a:ext cx="8522814" cy="4569254"/>
        </p:xfrm>
        <a:graphic>
          <a:graphicData uri="http://schemas.openxmlformats.org/drawingml/2006/table">
            <a:tbl>
              <a:tblPr/>
              <a:tblGrid>
                <a:gridCol w="826108"/>
                <a:gridCol w="1303721"/>
                <a:gridCol w="6392985"/>
              </a:tblGrid>
              <a:tr h="382265">
                <a:tc rowSpan="3">
                  <a:txBody>
                    <a:bodyPr/>
                    <a:lstStyle/>
                    <a:p>
                      <a:r>
                        <a:rPr kumimoji="1" lang="en-US" altLang="ja-JP" sz="1100" b="0" dirty="0" smtClean="0">
                          <a:latin typeface="Arial" panose="020B0604020202020204" pitchFamily="34" charset="0"/>
                          <a:ea typeface="Meiryo UI" panose="020B0604030504040204" pitchFamily="50" charset="-128"/>
                          <a:cs typeface="Arial" panose="020B0604020202020204" pitchFamily="34" charset="0"/>
                        </a:rPr>
                        <a:t>Voice</a:t>
                      </a:r>
                      <a:r>
                        <a:rPr kumimoji="1" lang="en-US" altLang="ja-JP" sz="1100" b="0" baseline="0" dirty="0" smtClean="0">
                          <a:latin typeface="Arial" panose="020B0604020202020204" pitchFamily="34" charset="0"/>
                          <a:ea typeface="Meiryo UI" panose="020B0604030504040204" pitchFamily="50" charset="-128"/>
                          <a:cs typeface="Arial" panose="020B0604020202020204" pitchFamily="34" charset="0"/>
                        </a:rPr>
                        <a:t> Activation</a:t>
                      </a:r>
                    </a:p>
                    <a:p>
                      <a:r>
                        <a:rPr kumimoji="1" lang="en-US" altLang="ja-JP" sz="1100" b="0" baseline="0" dirty="0" smtClean="0">
                          <a:latin typeface="Arial" panose="020B0604020202020204" pitchFamily="34" charset="0"/>
                          <a:ea typeface="Meiryo UI" panose="020B0604030504040204" pitchFamily="50" charset="-128"/>
                          <a:cs typeface="Arial" panose="020B0604020202020204" pitchFamily="34" charset="0"/>
                        </a:rPr>
                        <a:t>(Normal)</a:t>
                      </a:r>
                      <a:endParaRPr kumimoji="1" lang="en-US" altLang="ja-JP" sz="11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Highest</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voice level site will be in top left position: Display in No.1 position</a:t>
                      </a:r>
                      <a:endParaRPr kumimoji="1" lang="ja-JP" altLang="en-US" sz="12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179177">
                <a:tc vMerge="1">
                  <a:txBody>
                    <a:bodyPr/>
                    <a:lstStyle/>
                    <a:p>
                      <a:endParaRPr kumimoji="1" lang="ja-JP" altLang="en-US"/>
                    </a:p>
                  </a:txBody>
                  <a:tcPr/>
                </a:tc>
                <a:tc>
                  <a:txBody>
                    <a:bodyPr/>
                    <a:lstStyle/>
                    <a:p>
                      <a:pPr algn="ctr"/>
                      <a:r>
                        <a:rPr lang="en-US" altLang="ja-JP" sz="120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Up to 4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7812">
                <a:tc vMerge="1">
                  <a:txBody>
                    <a:bodyPr/>
                    <a:lstStyle/>
                    <a:p>
                      <a:endParaRPr kumimoji="1" lang="ja-JP" altLang="en-US"/>
                    </a:p>
                  </a:txBody>
                  <a:tcPr/>
                </a:tc>
                <a:tc>
                  <a:txBody>
                    <a:bodyPr/>
                    <a:lstStyle/>
                    <a:p>
                      <a:pPr algn="ctr"/>
                      <a:r>
                        <a:rPr lang="en-US" altLang="ja-JP" sz="1200" b="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More than 5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右矢印 5"/>
          <p:cNvSpPr/>
          <p:nvPr/>
        </p:nvSpPr>
        <p:spPr bwMode="auto">
          <a:xfrm>
            <a:off x="4688546" y="2766930"/>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bwMode="auto">
          <a:xfrm>
            <a:off x="5711690" y="4875263"/>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2665783" y="2182710"/>
            <a:ext cx="1835575" cy="1467014"/>
            <a:chOff x="2233398" y="2947195"/>
            <a:chExt cx="1835575" cy="1467014"/>
          </a:xfrm>
        </p:grpSpPr>
        <p:grpSp>
          <p:nvGrpSpPr>
            <p:cNvPr id="9" name="グループ化 8"/>
            <p:cNvGrpSpPr/>
            <p:nvPr/>
          </p:nvGrpSpPr>
          <p:grpSpPr>
            <a:xfrm>
              <a:off x="2233398" y="2947195"/>
              <a:ext cx="1727419" cy="1274133"/>
              <a:chOff x="5307674" y="2401089"/>
              <a:chExt cx="1727419" cy="1274133"/>
            </a:xfrm>
          </p:grpSpPr>
          <p:sp>
            <p:nvSpPr>
              <p:cNvPr id="12" name="Rectangle 54"/>
              <p:cNvSpPr>
                <a:spLocks noChangeAspect="1" noChangeArrowheads="1"/>
              </p:cNvSpPr>
              <p:nvPr/>
            </p:nvSpPr>
            <p:spPr bwMode="auto">
              <a:xfrm>
                <a:off x="5307674" y="243846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3" name="Rectangle 54"/>
              <p:cNvSpPr>
                <a:spLocks noChangeAspect="1" noChangeArrowheads="1"/>
              </p:cNvSpPr>
              <p:nvPr/>
            </p:nvSpPr>
            <p:spPr bwMode="auto">
              <a:xfrm>
                <a:off x="6180540" y="243846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4" name="Rectangle 54"/>
              <p:cNvSpPr>
                <a:spLocks noChangeAspect="1" noChangeArrowheads="1"/>
              </p:cNvSpPr>
              <p:nvPr/>
            </p:nvSpPr>
            <p:spPr bwMode="auto">
              <a:xfrm>
                <a:off x="5307674" y="307357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15" name="Rectangle 54"/>
              <p:cNvSpPr>
                <a:spLocks noChangeAspect="1" noChangeArrowheads="1"/>
              </p:cNvSpPr>
              <p:nvPr/>
            </p:nvSpPr>
            <p:spPr bwMode="auto">
              <a:xfrm>
                <a:off x="6180540" y="307357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6" name="テキスト ボックス 52"/>
              <p:cNvSpPr txBox="1">
                <a:spLocks noChangeArrowheads="1"/>
              </p:cNvSpPr>
              <p:nvPr/>
            </p:nvSpPr>
            <p:spPr bwMode="auto">
              <a:xfrm>
                <a:off x="5360432" y="2401089"/>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7"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45" y="255889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000" y="316046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円/楕円 9"/>
            <p:cNvSpPr/>
            <p:nvPr/>
          </p:nvSpPr>
          <p:spPr bwMode="auto">
            <a:xfrm>
              <a:off x="3216009" y="3619682"/>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1" name="正方形/長方形 10"/>
            <p:cNvSpPr/>
            <p:nvPr/>
          </p:nvSpPr>
          <p:spPr>
            <a:xfrm>
              <a:off x="3025097" y="4198765"/>
              <a:ext cx="1043876" cy="215444"/>
            </a:xfrm>
            <a:prstGeom prst="rect">
              <a:avLst/>
            </a:prstGeom>
          </p:spPr>
          <p:txBody>
            <a:bodyPr wrap="none">
              <a:spAutoFit/>
            </a:bodyPr>
            <a:lstStyle/>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Highest voice level</a:t>
              </a:r>
              <a:endParaRPr lang="ja-JP" altLang="en-US" sz="8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9" name="グループ化 18"/>
          <p:cNvGrpSpPr/>
          <p:nvPr/>
        </p:nvGrpSpPr>
        <p:grpSpPr>
          <a:xfrm>
            <a:off x="2669443" y="4344929"/>
            <a:ext cx="2781881" cy="1286788"/>
            <a:chOff x="2233398" y="4902119"/>
            <a:chExt cx="2781881" cy="1286788"/>
          </a:xfrm>
        </p:grpSpPr>
        <p:sp>
          <p:nvSpPr>
            <p:cNvPr id="20" name="Rectangle 54"/>
            <p:cNvSpPr>
              <a:spLocks noChangeAspect="1" noChangeArrowheads="1"/>
            </p:cNvSpPr>
            <p:nvPr/>
          </p:nvSpPr>
          <p:spPr bwMode="auto">
            <a:xfrm>
              <a:off x="2233398"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21" name="Rectangle 54"/>
            <p:cNvSpPr>
              <a:spLocks noChangeAspect="1" noChangeArrowheads="1"/>
            </p:cNvSpPr>
            <p:nvPr/>
          </p:nvSpPr>
          <p:spPr bwMode="auto">
            <a:xfrm>
              <a:off x="3106264"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22" name="Rectangle 54"/>
            <p:cNvSpPr>
              <a:spLocks noChangeAspect="1" noChangeArrowheads="1"/>
            </p:cNvSpPr>
            <p:nvPr/>
          </p:nvSpPr>
          <p:spPr bwMode="auto">
            <a:xfrm>
              <a:off x="2233398"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23" name="Rectangle 54"/>
            <p:cNvSpPr>
              <a:spLocks noChangeAspect="1" noChangeArrowheads="1"/>
            </p:cNvSpPr>
            <p:nvPr/>
          </p:nvSpPr>
          <p:spPr bwMode="auto">
            <a:xfrm>
              <a:off x="3106264"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24" name="テキスト ボックス 52"/>
            <p:cNvSpPr txBox="1">
              <a:spLocks noChangeArrowheads="1"/>
            </p:cNvSpPr>
            <p:nvPr/>
          </p:nvSpPr>
          <p:spPr bwMode="auto">
            <a:xfrm>
              <a:off x="2278341" y="4902119"/>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5"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65" y="505992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995" y="566149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54"/>
            <p:cNvSpPr>
              <a:spLocks noChangeAspect="1" noChangeArrowheads="1"/>
            </p:cNvSpPr>
            <p:nvPr/>
          </p:nvSpPr>
          <p:spPr bwMode="auto">
            <a:xfrm>
              <a:off x="4016186"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円/楕円 28"/>
            <p:cNvSpPr/>
            <p:nvPr/>
          </p:nvSpPr>
          <p:spPr bwMode="auto">
            <a:xfrm>
              <a:off x="4130566" y="5587261"/>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0" name="正方形/長方形 29"/>
            <p:cNvSpPr/>
            <p:nvPr/>
          </p:nvSpPr>
          <p:spPr>
            <a:xfrm>
              <a:off x="3899269" y="5251291"/>
              <a:ext cx="1116010" cy="338554"/>
            </a:xfrm>
            <a:prstGeom prst="rect">
              <a:avLst/>
            </a:prstGeom>
          </p:spPr>
          <p:txBody>
            <a:bodyPr wrap="none">
              <a:spAutoFit/>
            </a:bodyPr>
            <a:lstStyle/>
            <a:p>
              <a:pPr algn="ctr">
                <a:defRPr/>
              </a:pPr>
              <a:r>
                <a:rPr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Highest voice level</a:t>
              </a:r>
            </a:p>
            <a:p>
              <a:pPr algn="ctr">
                <a:defRPr/>
              </a:pPr>
              <a:r>
                <a:rPr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Non-displayed site</a:t>
              </a:r>
              <a:endPar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5219666" y="2174895"/>
            <a:ext cx="1719907" cy="1281948"/>
            <a:chOff x="4787281" y="2939380"/>
            <a:chExt cx="1719907" cy="1281948"/>
          </a:xfrm>
        </p:grpSpPr>
        <p:grpSp>
          <p:nvGrpSpPr>
            <p:cNvPr id="32" name="グループ化 31"/>
            <p:cNvGrpSpPr/>
            <p:nvPr/>
          </p:nvGrpSpPr>
          <p:grpSpPr>
            <a:xfrm>
              <a:off x="4787281" y="2939380"/>
              <a:ext cx="1719907" cy="1281948"/>
              <a:chOff x="4803183" y="2437340"/>
              <a:chExt cx="1719907" cy="1281948"/>
            </a:xfrm>
          </p:grpSpPr>
          <p:sp>
            <p:nvSpPr>
              <p:cNvPr id="34" name="Rectangle 54"/>
              <p:cNvSpPr>
                <a:spLocks noChangeAspect="1" noChangeArrowheads="1"/>
              </p:cNvSpPr>
              <p:nvPr/>
            </p:nvSpPr>
            <p:spPr bwMode="auto">
              <a:xfrm>
                <a:off x="4803183" y="2482535"/>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35" name="Rectangle 54"/>
              <p:cNvSpPr>
                <a:spLocks noChangeAspect="1" noChangeArrowheads="1"/>
              </p:cNvSpPr>
              <p:nvPr/>
            </p:nvSpPr>
            <p:spPr bwMode="auto">
              <a:xfrm>
                <a:off x="5676049" y="2482535"/>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36" name="Rectangle 54"/>
              <p:cNvSpPr>
                <a:spLocks noChangeAspect="1" noChangeArrowheads="1"/>
              </p:cNvSpPr>
              <p:nvPr/>
            </p:nvSpPr>
            <p:spPr bwMode="auto">
              <a:xfrm>
                <a:off x="4803183" y="3117642"/>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37" name="Rectangle 54"/>
              <p:cNvSpPr>
                <a:spLocks noChangeAspect="1" noChangeArrowheads="1"/>
              </p:cNvSpPr>
              <p:nvPr/>
            </p:nvSpPr>
            <p:spPr bwMode="auto">
              <a:xfrm>
                <a:off x="5676049" y="3117642"/>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38" name="テキスト ボックス 52"/>
              <p:cNvSpPr txBox="1">
                <a:spLocks noChangeArrowheads="1"/>
              </p:cNvSpPr>
              <p:nvPr/>
            </p:nvSpPr>
            <p:spPr bwMode="auto">
              <a:xfrm>
                <a:off x="4840311" y="2437340"/>
                <a:ext cx="835486"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9"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799" y="3237192"/>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823" y="2614853"/>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左右矢印 32"/>
            <p:cNvSpPr/>
            <p:nvPr/>
          </p:nvSpPr>
          <p:spPr bwMode="auto">
            <a:xfrm rot="2186235">
              <a:off x="5530353" y="3590111"/>
              <a:ext cx="579534" cy="164027"/>
            </a:xfrm>
            <a:prstGeom prst="leftRightArrow">
              <a:avLst/>
            </a:prstGeom>
            <a:solidFill>
              <a:srgbClr val="92D050"/>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grpSp>
      <p:grpSp>
        <p:nvGrpSpPr>
          <p:cNvPr id="42" name="グループ化 41"/>
          <p:cNvGrpSpPr/>
          <p:nvPr/>
        </p:nvGrpSpPr>
        <p:grpSpPr>
          <a:xfrm>
            <a:off x="6162196" y="4352744"/>
            <a:ext cx="2609608" cy="1266318"/>
            <a:chOff x="5726151" y="4909934"/>
            <a:chExt cx="2609608" cy="1266318"/>
          </a:xfrm>
        </p:grpSpPr>
        <p:sp>
          <p:nvSpPr>
            <p:cNvPr id="43" name="Rectangle 54"/>
            <p:cNvSpPr>
              <a:spLocks noChangeAspect="1" noChangeArrowheads="1"/>
            </p:cNvSpPr>
            <p:nvPr/>
          </p:nvSpPr>
          <p:spPr bwMode="auto">
            <a:xfrm>
              <a:off x="5726151"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44" name="Rectangle 54"/>
            <p:cNvSpPr>
              <a:spLocks noChangeAspect="1" noChangeArrowheads="1"/>
            </p:cNvSpPr>
            <p:nvPr/>
          </p:nvSpPr>
          <p:spPr bwMode="auto">
            <a:xfrm>
              <a:off x="6599017"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45" name="Rectangle 54"/>
            <p:cNvSpPr>
              <a:spLocks noChangeAspect="1" noChangeArrowheads="1"/>
            </p:cNvSpPr>
            <p:nvPr/>
          </p:nvSpPr>
          <p:spPr bwMode="auto">
            <a:xfrm>
              <a:off x="5726151"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6" name="Rectangle 54"/>
            <p:cNvSpPr>
              <a:spLocks noChangeAspect="1" noChangeArrowheads="1"/>
            </p:cNvSpPr>
            <p:nvPr/>
          </p:nvSpPr>
          <p:spPr bwMode="auto">
            <a:xfrm>
              <a:off x="6599017"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7" name="テキスト ボックス 52"/>
            <p:cNvSpPr txBox="1">
              <a:spLocks noChangeArrowheads="1"/>
            </p:cNvSpPr>
            <p:nvPr/>
          </p:nvSpPr>
          <p:spPr bwMode="auto">
            <a:xfrm>
              <a:off x="5739834" y="4909934"/>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8" name="右矢印 47"/>
            <p:cNvSpPr/>
            <p:nvPr/>
          </p:nvSpPr>
          <p:spPr bwMode="auto">
            <a:xfrm rot="8556167">
              <a:off x="6271849" y="5521610"/>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54"/>
            <p:cNvSpPr>
              <a:spLocks noChangeAspect="1" noChangeArrowheads="1"/>
            </p:cNvSpPr>
            <p:nvPr/>
          </p:nvSpPr>
          <p:spPr bwMode="auto">
            <a:xfrm>
              <a:off x="7488718"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50" name="右矢印 49"/>
            <p:cNvSpPr/>
            <p:nvPr/>
          </p:nvSpPr>
          <p:spPr bwMode="auto">
            <a:xfrm>
              <a:off x="636585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bwMode="auto">
            <a:xfrm>
              <a:off x="6365855" y="524032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737" y="5078844"/>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153" y="5071817"/>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右矢印 54"/>
            <p:cNvSpPr/>
            <p:nvPr/>
          </p:nvSpPr>
          <p:spPr bwMode="auto">
            <a:xfrm>
              <a:off x="721718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テキスト ボックス 55"/>
          <p:cNvSpPr txBox="1"/>
          <p:nvPr/>
        </p:nvSpPr>
        <p:spPr>
          <a:xfrm>
            <a:off x="378611" y="5973133"/>
            <a:ext cx="8401050" cy="415498"/>
          </a:xfrm>
          <a:prstGeom prst="rect">
            <a:avLst/>
          </a:prstGeom>
          <a:noFill/>
        </p:spPr>
        <p:txBody>
          <a:bodyPr>
            <a:spAutoFit/>
          </a:bodyPr>
          <a:lstStyle/>
          <a:p>
            <a:pPr marL="268288" indent="-268288">
              <a:spcBef>
                <a:spcPct val="15000"/>
              </a:spcBef>
              <a:buFont typeface="Wingdings" pitchFamily="2" charset="2"/>
              <a:buNone/>
            </a:pP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Voice </a:t>
            </a:r>
            <a:r>
              <a:rPr lang="en-US" altLang="ja-JP" sz="1050" dirty="0">
                <a:latin typeface="Arial" panose="020B0604020202020204" pitchFamily="34" charset="0"/>
                <a:ea typeface="Meiryo UI" panose="020B0604030504040204" pitchFamily="50" charset="-128"/>
                <a:cs typeface="Arial" panose="020B0604020202020204" pitchFamily="34" charset="0"/>
              </a:rPr>
              <a:t>activation cannot operate in case of contents sharing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with Single </a:t>
            </a:r>
            <a:r>
              <a:rPr lang="en-US" altLang="ja-JP" sz="1050" dirty="0">
                <a:latin typeface="Arial" panose="020B0604020202020204" pitchFamily="34" charset="0"/>
                <a:ea typeface="Meiryo UI" panose="020B0604030504040204" pitchFamily="50" charset="-128"/>
                <a:cs typeface="Arial" panose="020B0604020202020204" pitchFamily="34" charset="0"/>
              </a:rPr>
              <a:t>stream by video source switching.</a:t>
            </a:r>
            <a:endParaRPr lang="ja-JP" altLang="en-US" sz="1050" dirty="0">
              <a:latin typeface="Arial" panose="020B0604020202020204" pitchFamily="34" charset="0"/>
              <a:ea typeface="Meiryo UI" panose="020B0604030504040204" pitchFamily="50" charset="-128"/>
              <a:cs typeface="Arial" panose="020B0604020202020204" pitchFamily="34" charset="0"/>
            </a:endParaRPr>
          </a:p>
          <a:p>
            <a:pPr algn="r">
              <a:defRPr/>
            </a:pPr>
            <a:r>
              <a:rPr lang="en-US" altLang="ja-JP" sz="1050" dirty="0" smtClean="0">
                <a:latin typeface="Arial" panose="020B0604020202020204" pitchFamily="34" charset="0"/>
                <a:ea typeface="Meiryo UI" panose="020B0604030504040204" pitchFamily="50" charset="-128"/>
                <a:cs typeface="Arial" panose="020B0604020202020204" pitchFamily="34" charset="0"/>
              </a:rPr>
              <a:t>(Contents image will be displayed in No.1 position as priority)</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p:txBody>
      </p:sp>
      <p:sp>
        <p:nvSpPr>
          <p:cNvPr id="5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Voice Activation (Operation by setting mode)</a:t>
            </a:r>
            <a:endParaRPr lang="de-DE" altLang="ja-JP" sz="1800" kern="0" dirty="0" smtClean="0">
              <a:latin typeface="Arial Black" panose="020B0A04020102020204" pitchFamily="34" charset="0"/>
            </a:endParaRPr>
          </a:p>
        </p:txBody>
      </p:sp>
      <p:sp>
        <p:nvSpPr>
          <p:cNvPr id="58" name="正方形/長方形 57"/>
          <p:cNvSpPr/>
          <p:nvPr/>
        </p:nvSpPr>
        <p:spPr>
          <a:xfrm>
            <a:off x="300543" y="857678"/>
            <a:ext cx="8312230" cy="461665"/>
          </a:xfrm>
          <a:prstGeom prst="rect">
            <a:avLst/>
          </a:prstGeom>
        </p:spPr>
        <p:txBody>
          <a:bodyPr wrap="square">
            <a:spAutoFit/>
          </a:bodyPr>
          <a:lstStyle/>
          <a:p>
            <a:pPr marL="285750" lvl="0" indent="-285750" eaLnBrk="1" fontAlgn="auto" hangingPunct="1">
              <a:lnSpc>
                <a:spcPct val="150000"/>
              </a:lnSpc>
              <a:spcBef>
                <a:spcPts val="0"/>
              </a:spcBef>
              <a:spcAft>
                <a:spcPts val="0"/>
              </a:spcAft>
              <a:buFont typeface="Wingdings" panose="05000000000000000000" pitchFamily="2" charset="2"/>
              <a:buChar char="n"/>
              <a:defRPr/>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Voice Activation Mode</a:t>
            </a:r>
          </a:p>
        </p:txBody>
      </p:sp>
      <p:sp>
        <p:nvSpPr>
          <p:cNvPr id="2" name="右カーブ矢印 1"/>
          <p:cNvSpPr/>
          <p:nvPr/>
        </p:nvSpPr>
        <p:spPr bwMode="auto">
          <a:xfrm rot="6625836">
            <a:off x="7456769" y="3694174"/>
            <a:ext cx="365539" cy="1598289"/>
          </a:xfrm>
          <a:prstGeom prst="curvedRightArrow">
            <a:avLst/>
          </a:prstGeom>
          <a:solidFill>
            <a:srgbClr val="92D050"/>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4453283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315840602"/>
              </p:ext>
            </p:extLst>
          </p:nvPr>
        </p:nvGraphicFramePr>
        <p:xfrm>
          <a:off x="378909" y="1326775"/>
          <a:ext cx="8491553" cy="4646358"/>
        </p:xfrm>
        <a:graphic>
          <a:graphicData uri="http://schemas.openxmlformats.org/drawingml/2006/table">
            <a:tbl>
              <a:tblPr/>
              <a:tblGrid>
                <a:gridCol w="912009"/>
                <a:gridCol w="1295974"/>
                <a:gridCol w="6283570"/>
              </a:tblGrid>
              <a:tr h="752764">
                <a:tc rowSpan="3">
                  <a:txBody>
                    <a:bodyPr/>
                    <a:lstStyle/>
                    <a:p>
                      <a:r>
                        <a:rPr lang="en-US" altLang="ja-JP" sz="1200" b="0" dirty="0" smtClean="0">
                          <a:latin typeface="Arial" panose="020B0604020202020204" pitchFamily="34" charset="0"/>
                          <a:ea typeface="Meiryo UI" panose="020B0604030504040204" pitchFamily="50" charset="-128"/>
                          <a:cs typeface="Arial" panose="020B0604020202020204" pitchFamily="34" charset="0"/>
                        </a:rPr>
                        <a:t>Mode 1</a:t>
                      </a:r>
                      <a:endParaRPr lang="en-US" altLang="ja-JP" sz="900" b="0" dirty="0" smtClean="0">
                        <a:latin typeface="Arial" panose="020B0604020202020204" pitchFamily="34" charset="0"/>
                        <a:ea typeface="Meiryo UI" panose="020B0604030504040204" pitchFamily="50" charset="-128"/>
                        <a:cs typeface="Arial" panose="020B0604020202020204" pitchFamily="34" charset="0"/>
                      </a:endParaRPr>
                    </a:p>
                    <a:p>
                      <a:r>
                        <a:rPr lang="en-US" altLang="ja-JP" sz="900" b="0" dirty="0" smtClean="0">
                          <a:latin typeface="Arial" panose="020B0604020202020204" pitchFamily="34" charset="0"/>
                          <a:ea typeface="Meiryo UI" panose="020B0604030504040204" pitchFamily="50" charset="-128"/>
                          <a:cs typeface="Arial" panose="020B0604020202020204" pitchFamily="34" charset="0"/>
                        </a:rPr>
                        <a:t>(Site Designation)</a:t>
                      </a:r>
                      <a:endParaRPr kumimoji="1" lang="en-US" altLang="ja-JP" sz="9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anose="020B0604020202020204" pitchFamily="34" charset="0"/>
                          <a:ea typeface="Meiryo UI" panose="020B0604030504040204" pitchFamily="50" charset="-128"/>
                          <a:cs typeface="Arial" panose="020B0604020202020204" pitchFamily="34" charset="0"/>
                        </a:rPr>
                        <a:t>Designated site (Local, Remote) will be in top light position.</a:t>
                      </a:r>
                      <a:endParaRPr kumimoji="1" lang="ja-JP" altLang="en-US" sz="1200" b="0" dirty="0" smtClean="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l"/>
                      </a:pPr>
                      <a:r>
                        <a:rPr lang="en-US" altLang="ja-JP" sz="1200" b="0" dirty="0" smtClean="0">
                          <a:latin typeface="Arial" panose="020B0604020202020204" pitchFamily="34" charset="0"/>
                          <a:ea typeface="Meiryo UI" panose="020B0604030504040204" pitchFamily="50" charset="-128"/>
                          <a:cs typeface="Arial" panose="020B0604020202020204" pitchFamily="34" charset="0"/>
                        </a:rPr>
                        <a:t>Set</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designated site in profile setting before starting conference.</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p>
                      <a:pPr marL="628650" lvl="1" indent="-171450">
                        <a:buFont typeface="Wingdings" panose="05000000000000000000" pitchFamily="2" charset="2"/>
                        <a:buChar char="l"/>
                      </a:pPr>
                      <a:r>
                        <a:rPr lang="en-US" altLang="ja-JP" sz="1200" b="0" dirty="0" smtClean="0">
                          <a:latin typeface="Arial" panose="020B0604020202020204" pitchFamily="34" charset="0"/>
                          <a:ea typeface="Meiryo UI" panose="020B0604030504040204" pitchFamily="50" charset="-128"/>
                          <a:cs typeface="Arial" panose="020B0604020202020204" pitchFamily="34" charset="0"/>
                        </a:rPr>
                        <a:t>Setting change can be made while</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conference.</a:t>
                      </a:r>
                      <a:endParaRPr kumimoji="1" lang="ja-JP" altLang="en-US" sz="1200" b="0" dirty="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1967309">
                <a:tc vMerge="1">
                  <a:txBody>
                    <a:bodyPr/>
                    <a:lstStyle/>
                    <a:p>
                      <a:endParaRPr kumimoji="1" lang="ja-JP" altLang="en-US"/>
                    </a:p>
                  </a:txBody>
                  <a:tcPr/>
                </a:tc>
                <a:tc>
                  <a:txBody>
                    <a:bodyPr/>
                    <a:lstStyle/>
                    <a:p>
                      <a:pPr algn="ctr"/>
                      <a:r>
                        <a:rPr lang="en-US" altLang="ja-JP" sz="120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Up to 4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p>
                      <a:pPr algn="ctr"/>
                      <a:endParaRPr lang="en-US" altLang="ja-JP" sz="8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6285">
                <a:tc vMerge="1">
                  <a:txBody>
                    <a:bodyPr/>
                    <a:lstStyle/>
                    <a:p>
                      <a:endParaRPr kumimoji="1" lang="ja-JP" altLang="en-US"/>
                    </a:p>
                  </a:txBody>
                  <a:tcPr/>
                </a:tc>
                <a:tc>
                  <a:txBody>
                    <a:bodyPr/>
                    <a:lstStyle/>
                    <a:p>
                      <a:pPr algn="ctr"/>
                      <a:r>
                        <a:rPr lang="en-US" altLang="ja-JP" sz="1200" b="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More than 5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右矢印 5"/>
          <p:cNvSpPr/>
          <p:nvPr/>
        </p:nvSpPr>
        <p:spPr bwMode="auto">
          <a:xfrm>
            <a:off x="4727621" y="3018320"/>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bwMode="auto">
          <a:xfrm>
            <a:off x="5729175" y="4962538"/>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2704858" y="2441915"/>
            <a:ext cx="1835575" cy="1459199"/>
            <a:chOff x="2233398" y="2955010"/>
            <a:chExt cx="1835575" cy="1459199"/>
          </a:xfrm>
        </p:grpSpPr>
        <p:grpSp>
          <p:nvGrpSpPr>
            <p:cNvPr id="9" name="グループ化 8"/>
            <p:cNvGrpSpPr/>
            <p:nvPr/>
          </p:nvGrpSpPr>
          <p:grpSpPr>
            <a:xfrm>
              <a:off x="2233398" y="2955010"/>
              <a:ext cx="1727419" cy="1266318"/>
              <a:chOff x="5307674" y="2408904"/>
              <a:chExt cx="1727419" cy="1266318"/>
            </a:xfrm>
          </p:grpSpPr>
          <p:sp>
            <p:nvSpPr>
              <p:cNvPr id="12" name="Rectangle 54"/>
              <p:cNvSpPr>
                <a:spLocks noChangeAspect="1" noChangeArrowheads="1"/>
              </p:cNvSpPr>
              <p:nvPr/>
            </p:nvSpPr>
            <p:spPr bwMode="auto">
              <a:xfrm>
                <a:off x="5307674" y="243846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3" name="Rectangle 54"/>
              <p:cNvSpPr>
                <a:spLocks noChangeAspect="1" noChangeArrowheads="1"/>
              </p:cNvSpPr>
              <p:nvPr/>
            </p:nvSpPr>
            <p:spPr bwMode="auto">
              <a:xfrm>
                <a:off x="6180540" y="243846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4" name="Rectangle 54"/>
              <p:cNvSpPr>
                <a:spLocks noChangeAspect="1" noChangeArrowheads="1"/>
              </p:cNvSpPr>
              <p:nvPr/>
            </p:nvSpPr>
            <p:spPr bwMode="auto">
              <a:xfrm>
                <a:off x="5307674" y="307357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15" name="Rectangle 54"/>
              <p:cNvSpPr>
                <a:spLocks noChangeAspect="1" noChangeArrowheads="1"/>
              </p:cNvSpPr>
              <p:nvPr/>
            </p:nvSpPr>
            <p:spPr bwMode="auto">
              <a:xfrm>
                <a:off x="6180540" y="307357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6" name="テキスト ボックス 52"/>
              <p:cNvSpPr txBox="1">
                <a:spLocks noChangeArrowheads="1"/>
              </p:cNvSpPr>
              <p:nvPr/>
            </p:nvSpPr>
            <p:spPr bwMode="auto">
              <a:xfrm>
                <a:off x="5360432" y="2408904"/>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7"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45" y="255889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000" y="316046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円/楕円 9"/>
            <p:cNvSpPr/>
            <p:nvPr/>
          </p:nvSpPr>
          <p:spPr bwMode="auto">
            <a:xfrm>
              <a:off x="3216009" y="3619682"/>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1" name="正方形/長方形 10"/>
            <p:cNvSpPr/>
            <p:nvPr/>
          </p:nvSpPr>
          <p:spPr>
            <a:xfrm>
              <a:off x="3025097" y="4198765"/>
              <a:ext cx="1043876" cy="215444"/>
            </a:xfrm>
            <a:prstGeom prst="rect">
              <a:avLst/>
            </a:prstGeom>
          </p:spPr>
          <p:txBody>
            <a:bodyPr wrap="none">
              <a:spAutoFit/>
            </a:bodyPr>
            <a:lstStyle/>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Highest voice level</a:t>
              </a:r>
              <a:endParaRPr lang="ja-JP" altLang="en-US" sz="8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9" name="グループ化 18"/>
          <p:cNvGrpSpPr/>
          <p:nvPr/>
        </p:nvGrpSpPr>
        <p:grpSpPr>
          <a:xfrm>
            <a:off x="2686928" y="4416574"/>
            <a:ext cx="2745814" cy="1302418"/>
            <a:chOff x="2233398" y="4886489"/>
            <a:chExt cx="2745814" cy="1302418"/>
          </a:xfrm>
        </p:grpSpPr>
        <p:sp>
          <p:nvSpPr>
            <p:cNvPr id="20" name="Rectangle 54"/>
            <p:cNvSpPr>
              <a:spLocks noChangeAspect="1" noChangeArrowheads="1"/>
            </p:cNvSpPr>
            <p:nvPr/>
          </p:nvSpPr>
          <p:spPr bwMode="auto">
            <a:xfrm>
              <a:off x="2233398"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21" name="Rectangle 54"/>
            <p:cNvSpPr>
              <a:spLocks noChangeAspect="1" noChangeArrowheads="1"/>
            </p:cNvSpPr>
            <p:nvPr/>
          </p:nvSpPr>
          <p:spPr bwMode="auto">
            <a:xfrm>
              <a:off x="3106264"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22" name="Rectangle 54"/>
            <p:cNvSpPr>
              <a:spLocks noChangeAspect="1" noChangeArrowheads="1"/>
            </p:cNvSpPr>
            <p:nvPr/>
          </p:nvSpPr>
          <p:spPr bwMode="auto">
            <a:xfrm>
              <a:off x="2233398"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23" name="Rectangle 54"/>
            <p:cNvSpPr>
              <a:spLocks noChangeAspect="1" noChangeArrowheads="1"/>
            </p:cNvSpPr>
            <p:nvPr/>
          </p:nvSpPr>
          <p:spPr bwMode="auto">
            <a:xfrm>
              <a:off x="3106264"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24" name="テキスト ボックス 52"/>
            <p:cNvSpPr txBox="1">
              <a:spLocks noChangeArrowheads="1"/>
            </p:cNvSpPr>
            <p:nvPr/>
          </p:nvSpPr>
          <p:spPr bwMode="auto">
            <a:xfrm>
              <a:off x="2286156" y="4886489"/>
              <a:ext cx="835486"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5"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65" y="505992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995" y="566149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54"/>
            <p:cNvSpPr>
              <a:spLocks noChangeAspect="1" noChangeArrowheads="1"/>
            </p:cNvSpPr>
            <p:nvPr/>
          </p:nvSpPr>
          <p:spPr bwMode="auto">
            <a:xfrm>
              <a:off x="4016186"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円/楕円 28"/>
            <p:cNvSpPr/>
            <p:nvPr/>
          </p:nvSpPr>
          <p:spPr bwMode="auto">
            <a:xfrm>
              <a:off x="4130566" y="5587261"/>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0" name="正方形/長方形 29"/>
            <p:cNvSpPr/>
            <p:nvPr/>
          </p:nvSpPr>
          <p:spPr>
            <a:xfrm>
              <a:off x="3935336" y="5251291"/>
              <a:ext cx="1043876" cy="338554"/>
            </a:xfrm>
            <a:prstGeom prst="rect">
              <a:avLst/>
            </a:prstGeom>
          </p:spPr>
          <p:txBody>
            <a:bodyPr wrap="none">
              <a:spAutoFit/>
            </a:bodyPr>
            <a:lstStyle/>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Highest voice level</a:t>
              </a:r>
            </a:p>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Non-displayed site</a:t>
              </a:r>
              <a:endParaRPr lang="ja-JP" altLang="en-US" sz="8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31" name="グループ化 30"/>
          <p:cNvGrpSpPr/>
          <p:nvPr/>
        </p:nvGrpSpPr>
        <p:grpSpPr>
          <a:xfrm>
            <a:off x="5258741" y="2418470"/>
            <a:ext cx="1761303" cy="1289763"/>
            <a:chOff x="4787281" y="2931565"/>
            <a:chExt cx="1761303" cy="1289763"/>
          </a:xfrm>
        </p:grpSpPr>
        <p:grpSp>
          <p:nvGrpSpPr>
            <p:cNvPr id="32" name="グループ化 31"/>
            <p:cNvGrpSpPr/>
            <p:nvPr/>
          </p:nvGrpSpPr>
          <p:grpSpPr>
            <a:xfrm>
              <a:off x="4787281" y="2931565"/>
              <a:ext cx="1761303" cy="1289763"/>
              <a:chOff x="4803183" y="2429525"/>
              <a:chExt cx="1761303" cy="1289763"/>
            </a:xfrm>
          </p:grpSpPr>
          <p:sp>
            <p:nvSpPr>
              <p:cNvPr id="34" name="Rectangle 54"/>
              <p:cNvSpPr>
                <a:spLocks noChangeAspect="1" noChangeArrowheads="1"/>
              </p:cNvSpPr>
              <p:nvPr/>
            </p:nvSpPr>
            <p:spPr bwMode="auto">
              <a:xfrm>
                <a:off x="4803183" y="2482535"/>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35" name="Rectangle 54"/>
              <p:cNvSpPr>
                <a:spLocks noChangeAspect="1" noChangeArrowheads="1"/>
              </p:cNvSpPr>
              <p:nvPr/>
            </p:nvSpPr>
            <p:spPr bwMode="auto">
              <a:xfrm>
                <a:off x="5676049" y="2482535"/>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36" name="Rectangle 54"/>
              <p:cNvSpPr>
                <a:spLocks noChangeAspect="1" noChangeArrowheads="1"/>
              </p:cNvSpPr>
              <p:nvPr/>
            </p:nvSpPr>
            <p:spPr bwMode="auto">
              <a:xfrm>
                <a:off x="4803183" y="3117642"/>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37" name="Rectangle 54"/>
              <p:cNvSpPr>
                <a:spLocks noChangeAspect="1" noChangeArrowheads="1"/>
              </p:cNvSpPr>
              <p:nvPr/>
            </p:nvSpPr>
            <p:spPr bwMode="auto">
              <a:xfrm>
                <a:off x="5676049" y="3117642"/>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38" name="テキスト ボックス 52"/>
              <p:cNvSpPr txBox="1">
                <a:spLocks noChangeArrowheads="1"/>
              </p:cNvSpPr>
              <p:nvPr/>
            </p:nvSpPr>
            <p:spPr bwMode="auto">
              <a:xfrm>
                <a:off x="4855941" y="2429525"/>
                <a:ext cx="835486"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9"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44" y="2592224"/>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393" y="2605888"/>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左右矢印 32"/>
            <p:cNvSpPr/>
            <p:nvPr/>
          </p:nvSpPr>
          <p:spPr bwMode="auto">
            <a:xfrm rot="5400000">
              <a:off x="5864867" y="3557060"/>
              <a:ext cx="430475" cy="164027"/>
            </a:xfrm>
            <a:prstGeom prst="leftRightArrow">
              <a:avLst/>
            </a:prstGeom>
            <a:solidFill>
              <a:srgbClr val="92D050"/>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grpSp>
      <p:grpSp>
        <p:nvGrpSpPr>
          <p:cNvPr id="41" name="グループ化 40"/>
          <p:cNvGrpSpPr/>
          <p:nvPr/>
        </p:nvGrpSpPr>
        <p:grpSpPr>
          <a:xfrm>
            <a:off x="6179681" y="4416574"/>
            <a:ext cx="2609608" cy="1289763"/>
            <a:chOff x="5726151" y="4886489"/>
            <a:chExt cx="2609608" cy="1289763"/>
          </a:xfrm>
        </p:grpSpPr>
        <p:sp>
          <p:nvSpPr>
            <p:cNvPr id="42" name="Rectangle 54"/>
            <p:cNvSpPr>
              <a:spLocks noChangeAspect="1" noChangeArrowheads="1"/>
            </p:cNvSpPr>
            <p:nvPr/>
          </p:nvSpPr>
          <p:spPr bwMode="auto">
            <a:xfrm>
              <a:off x="5726151"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43" name="Rectangle 54"/>
            <p:cNvSpPr>
              <a:spLocks noChangeAspect="1" noChangeArrowheads="1"/>
            </p:cNvSpPr>
            <p:nvPr/>
          </p:nvSpPr>
          <p:spPr bwMode="auto">
            <a:xfrm>
              <a:off x="6599017"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44" name="Rectangle 54"/>
            <p:cNvSpPr>
              <a:spLocks noChangeAspect="1" noChangeArrowheads="1"/>
            </p:cNvSpPr>
            <p:nvPr/>
          </p:nvSpPr>
          <p:spPr bwMode="auto">
            <a:xfrm>
              <a:off x="5726151"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5" name="Rectangle 54"/>
            <p:cNvSpPr>
              <a:spLocks noChangeAspect="1" noChangeArrowheads="1"/>
            </p:cNvSpPr>
            <p:nvPr/>
          </p:nvSpPr>
          <p:spPr bwMode="auto">
            <a:xfrm>
              <a:off x="6599017"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6" name="テキスト ボックス 52"/>
            <p:cNvSpPr txBox="1">
              <a:spLocks noChangeArrowheads="1"/>
            </p:cNvSpPr>
            <p:nvPr/>
          </p:nvSpPr>
          <p:spPr bwMode="auto">
            <a:xfrm>
              <a:off x="5778909" y="4886489"/>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右矢印 46"/>
            <p:cNvSpPr/>
            <p:nvPr/>
          </p:nvSpPr>
          <p:spPr bwMode="auto">
            <a:xfrm rot="8556167">
              <a:off x="6271849" y="5521610"/>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54"/>
            <p:cNvSpPr>
              <a:spLocks noChangeAspect="1" noChangeArrowheads="1"/>
            </p:cNvSpPr>
            <p:nvPr/>
          </p:nvSpPr>
          <p:spPr bwMode="auto">
            <a:xfrm>
              <a:off x="7488718"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49" name="右矢印 48"/>
            <p:cNvSpPr/>
            <p:nvPr/>
          </p:nvSpPr>
          <p:spPr bwMode="auto">
            <a:xfrm>
              <a:off x="636585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右矢印 49"/>
            <p:cNvSpPr/>
            <p:nvPr/>
          </p:nvSpPr>
          <p:spPr bwMode="auto">
            <a:xfrm rot="13087926">
              <a:off x="7405795" y="550927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167" y="5078844"/>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653" y="5071817"/>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右矢印 52"/>
            <p:cNvSpPr/>
            <p:nvPr/>
          </p:nvSpPr>
          <p:spPr bwMode="auto">
            <a:xfrm>
              <a:off x="721718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Voice Activation (Operation by setting mode)</a:t>
            </a:r>
            <a:endParaRPr lang="de-DE" altLang="ja-JP" sz="1800" kern="0" dirty="0" smtClean="0">
              <a:latin typeface="Arial Black" panose="020B0A04020102020204" pitchFamily="34" charset="0"/>
            </a:endParaRPr>
          </a:p>
        </p:txBody>
      </p:sp>
      <p:sp>
        <p:nvSpPr>
          <p:cNvPr id="56" name="正方形/長方形 55"/>
          <p:cNvSpPr/>
          <p:nvPr/>
        </p:nvSpPr>
        <p:spPr>
          <a:xfrm>
            <a:off x="300543" y="857678"/>
            <a:ext cx="8312230" cy="461665"/>
          </a:xfrm>
          <a:prstGeom prst="rect">
            <a:avLst/>
          </a:prstGeom>
        </p:spPr>
        <p:txBody>
          <a:bodyPr wrap="square">
            <a:spAutoFit/>
          </a:bodyPr>
          <a:lstStyle/>
          <a:p>
            <a:pPr marL="285750" lvl="0" indent="-285750" eaLnBrk="1" fontAlgn="auto" hangingPunct="1">
              <a:lnSpc>
                <a:spcPct val="150000"/>
              </a:lnSpc>
              <a:spcBef>
                <a:spcPts val="0"/>
              </a:spcBef>
              <a:spcAft>
                <a:spcPts val="0"/>
              </a:spcAft>
              <a:buFont typeface="Wingdings" panose="05000000000000000000" pitchFamily="2" charset="2"/>
              <a:buChar char="n"/>
              <a:defRPr/>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Site Designation Mode</a:t>
            </a:r>
          </a:p>
        </p:txBody>
      </p:sp>
      <p:sp>
        <p:nvSpPr>
          <p:cNvPr id="57" name="テキスト ボックス 56"/>
          <p:cNvSpPr txBox="1"/>
          <p:nvPr/>
        </p:nvSpPr>
        <p:spPr>
          <a:xfrm>
            <a:off x="378611" y="5973133"/>
            <a:ext cx="8401050" cy="415498"/>
          </a:xfrm>
          <a:prstGeom prst="rect">
            <a:avLst/>
          </a:prstGeom>
          <a:noFill/>
        </p:spPr>
        <p:txBody>
          <a:bodyPr>
            <a:spAutoFit/>
          </a:bodyPr>
          <a:lstStyle/>
          <a:p>
            <a:pPr marL="268288" indent="-268288">
              <a:spcBef>
                <a:spcPct val="15000"/>
              </a:spcBef>
              <a:buFont typeface="Wingdings" pitchFamily="2" charset="2"/>
              <a:buNone/>
            </a:pP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Voice </a:t>
            </a:r>
            <a:r>
              <a:rPr lang="en-US" altLang="ja-JP" sz="1050" dirty="0">
                <a:latin typeface="Arial" panose="020B0604020202020204" pitchFamily="34" charset="0"/>
                <a:ea typeface="Meiryo UI" panose="020B0604030504040204" pitchFamily="50" charset="-128"/>
                <a:cs typeface="Arial" panose="020B0604020202020204" pitchFamily="34" charset="0"/>
              </a:rPr>
              <a:t>activation cannot operate in case of contents sharing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with Single </a:t>
            </a:r>
            <a:r>
              <a:rPr lang="en-US" altLang="ja-JP" sz="1050" dirty="0">
                <a:latin typeface="Arial" panose="020B0604020202020204" pitchFamily="34" charset="0"/>
                <a:ea typeface="Meiryo UI" panose="020B0604030504040204" pitchFamily="50" charset="-128"/>
                <a:cs typeface="Arial" panose="020B0604020202020204" pitchFamily="34" charset="0"/>
              </a:rPr>
              <a:t>stream by video source switching.</a:t>
            </a:r>
            <a:endParaRPr lang="ja-JP" altLang="en-US" sz="1050" dirty="0">
              <a:latin typeface="Arial" panose="020B0604020202020204" pitchFamily="34" charset="0"/>
              <a:ea typeface="Meiryo UI" panose="020B0604030504040204" pitchFamily="50" charset="-128"/>
              <a:cs typeface="Arial" panose="020B0604020202020204" pitchFamily="34" charset="0"/>
            </a:endParaRPr>
          </a:p>
          <a:p>
            <a:pPr algn="r">
              <a:defRPr/>
            </a:pPr>
            <a:r>
              <a:rPr lang="en-US" altLang="ja-JP" sz="1050" dirty="0" smtClean="0">
                <a:latin typeface="Arial" panose="020B0604020202020204" pitchFamily="34" charset="0"/>
                <a:ea typeface="Meiryo UI" panose="020B0604030504040204" pitchFamily="50" charset="-128"/>
                <a:cs typeface="Arial" panose="020B0604020202020204" pitchFamily="34" charset="0"/>
              </a:rPr>
              <a:t>(Contents image will be displayed in No.1 position as priority)</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623190" y="2780539"/>
            <a:ext cx="833278" cy="338554"/>
          </a:xfrm>
          <a:prstGeom prst="rect">
            <a:avLst/>
          </a:prstGeom>
          <a:noFill/>
        </p:spPr>
        <p:txBody>
          <a:bodyPr wrap="square" rtlCol="0">
            <a:spAutoFit/>
          </a:bodyPr>
          <a:lstStyle/>
          <a:p>
            <a:r>
              <a:rPr kumimoji="1" lang="en-US" altLang="ja-JP" sz="800" b="1" dirty="0" smtClean="0"/>
              <a:t>Designated site</a:t>
            </a:r>
            <a:endParaRPr kumimoji="1" lang="ja-JP" altLang="en-US" sz="800" b="1" dirty="0"/>
          </a:p>
        </p:txBody>
      </p:sp>
      <p:sp>
        <p:nvSpPr>
          <p:cNvPr id="59" name="テキスト ボックス 58"/>
          <p:cNvSpPr txBox="1"/>
          <p:nvPr/>
        </p:nvSpPr>
        <p:spPr>
          <a:xfrm>
            <a:off x="5180146" y="2780303"/>
            <a:ext cx="833278" cy="338554"/>
          </a:xfrm>
          <a:prstGeom prst="rect">
            <a:avLst/>
          </a:prstGeom>
          <a:noFill/>
        </p:spPr>
        <p:txBody>
          <a:bodyPr wrap="square" rtlCol="0">
            <a:spAutoFit/>
          </a:bodyPr>
          <a:lstStyle/>
          <a:p>
            <a:r>
              <a:rPr kumimoji="1" lang="en-US" altLang="ja-JP" sz="800" b="1" dirty="0" smtClean="0"/>
              <a:t>Designated site</a:t>
            </a:r>
            <a:endParaRPr kumimoji="1" lang="ja-JP" altLang="en-US" sz="800" b="1" dirty="0"/>
          </a:p>
        </p:txBody>
      </p:sp>
      <p:sp>
        <p:nvSpPr>
          <p:cNvPr id="60" name="テキスト ボックス 59"/>
          <p:cNvSpPr txBox="1"/>
          <p:nvPr/>
        </p:nvSpPr>
        <p:spPr>
          <a:xfrm>
            <a:off x="6104815" y="4784621"/>
            <a:ext cx="833278" cy="338554"/>
          </a:xfrm>
          <a:prstGeom prst="rect">
            <a:avLst/>
          </a:prstGeom>
          <a:noFill/>
        </p:spPr>
        <p:txBody>
          <a:bodyPr wrap="square" rtlCol="0">
            <a:spAutoFit/>
          </a:bodyPr>
          <a:lstStyle/>
          <a:p>
            <a:r>
              <a:rPr kumimoji="1" lang="en-US" altLang="ja-JP" sz="800" b="1" dirty="0" smtClean="0"/>
              <a:t>Designated site</a:t>
            </a:r>
            <a:endParaRPr kumimoji="1" lang="ja-JP" altLang="en-US" sz="800" b="1" dirty="0"/>
          </a:p>
        </p:txBody>
      </p:sp>
      <p:sp>
        <p:nvSpPr>
          <p:cNvPr id="61" name="テキスト ボックス 60"/>
          <p:cNvSpPr txBox="1"/>
          <p:nvPr/>
        </p:nvSpPr>
        <p:spPr>
          <a:xfrm>
            <a:off x="2607560" y="4780103"/>
            <a:ext cx="833278" cy="338554"/>
          </a:xfrm>
          <a:prstGeom prst="rect">
            <a:avLst/>
          </a:prstGeom>
          <a:noFill/>
        </p:spPr>
        <p:txBody>
          <a:bodyPr wrap="square" rtlCol="0">
            <a:spAutoFit/>
          </a:bodyPr>
          <a:lstStyle/>
          <a:p>
            <a:r>
              <a:rPr kumimoji="1" lang="en-US" altLang="ja-JP" sz="800" b="1" dirty="0" smtClean="0"/>
              <a:t>Designated site</a:t>
            </a:r>
            <a:endParaRPr kumimoji="1" lang="ja-JP" altLang="en-US" sz="800" b="1" dirty="0"/>
          </a:p>
        </p:txBody>
      </p:sp>
    </p:spTree>
    <p:extLst>
      <p:ext uri="{BB962C8B-B14F-4D97-AF65-F5344CB8AC3E}">
        <p14:creationId xmlns:p14="http://schemas.microsoft.com/office/powerpoint/2010/main" val="239986787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605796906"/>
              </p:ext>
            </p:extLst>
          </p:nvPr>
        </p:nvGraphicFramePr>
        <p:xfrm>
          <a:off x="378909" y="1326775"/>
          <a:ext cx="8463272" cy="4646357"/>
        </p:xfrm>
        <a:graphic>
          <a:graphicData uri="http://schemas.openxmlformats.org/drawingml/2006/table">
            <a:tbl>
              <a:tblPr/>
              <a:tblGrid>
                <a:gridCol w="927278"/>
                <a:gridCol w="1175808"/>
                <a:gridCol w="6360186"/>
              </a:tblGrid>
              <a:tr h="383808">
                <a:tc rowSpan="3">
                  <a:txBody>
                    <a:bodyPr/>
                    <a:lstStyle/>
                    <a:p>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Mode 2</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anose="020B0604020202020204" pitchFamily="34" charset="0"/>
                          <a:ea typeface="Meiryo UI" panose="020B0604030504040204" pitchFamily="50" charset="-128"/>
                          <a:cs typeface="Arial" panose="020B0604020202020204" pitchFamily="34" charset="0"/>
                        </a:rPr>
                        <a:t>Display Local site (MCU site)</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a:t>
                      </a:r>
                      <a:r>
                        <a:rPr lang="en-US" altLang="ja-JP" sz="1200" b="0" dirty="0" smtClean="0">
                          <a:latin typeface="Arial" panose="020B0604020202020204" pitchFamily="34" charset="0"/>
                          <a:ea typeface="Meiryo UI" panose="020B0604030504040204" pitchFamily="50" charset="-128"/>
                          <a:cs typeface="Arial" panose="020B0604020202020204" pitchFamily="34" charset="0"/>
                        </a:rPr>
                        <a:t>in No.1 position,</a:t>
                      </a:r>
                      <a:r>
                        <a:rPr lang="en-US" altLang="ja-JP" sz="1200" b="0" baseline="0" dirty="0" smtClean="0">
                          <a:latin typeface="Arial" panose="020B0604020202020204" pitchFamily="34" charset="0"/>
                          <a:ea typeface="Meiryo UI" panose="020B0604030504040204" pitchFamily="50" charset="-128"/>
                          <a:cs typeface="Arial" panose="020B0604020202020204" pitchFamily="34" charset="0"/>
                        </a:rPr>
                        <a:t> highest voice level site in the all sites will be in No.2 position.</a:t>
                      </a:r>
                      <a:endParaRPr kumimoji="1" lang="ja-JP" altLang="en-US" sz="1200" b="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153729">
                <a:tc vMerge="1">
                  <a:txBody>
                    <a:bodyPr/>
                    <a:lstStyle/>
                    <a:p>
                      <a:endParaRPr kumimoji="1" lang="ja-JP" altLang="en-US"/>
                    </a:p>
                  </a:txBody>
                  <a:tcPr/>
                </a:tc>
                <a:tc>
                  <a:txBody>
                    <a:bodyPr/>
                    <a:lstStyle/>
                    <a:p>
                      <a:pPr algn="ctr"/>
                      <a:r>
                        <a:rPr lang="en-US" altLang="ja-JP" sz="120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Up to 4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820">
                <a:tc vMerge="1">
                  <a:txBody>
                    <a:bodyPr/>
                    <a:lstStyle/>
                    <a:p>
                      <a:endParaRPr kumimoji="1" lang="ja-JP" altLang="en-US"/>
                    </a:p>
                  </a:txBody>
                  <a:tcPr/>
                </a:tc>
                <a:tc>
                  <a:txBody>
                    <a:bodyPr/>
                    <a:lstStyle/>
                    <a:p>
                      <a:pPr algn="ctr"/>
                      <a:r>
                        <a:rPr lang="en-US" altLang="ja-JP" sz="1200" b="0" dirty="0" smtClean="0">
                          <a:latin typeface="Arial" panose="020B0604020202020204" pitchFamily="34" charset="0"/>
                          <a:ea typeface="Meiryo UI" panose="020B0604030504040204" pitchFamily="50" charset="-128"/>
                          <a:cs typeface="Arial" panose="020B0604020202020204" pitchFamily="34" charset="0"/>
                        </a:rPr>
                        <a:t>Screen Layout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latin typeface="Arial" panose="020B0604020202020204" pitchFamily="34" charset="0"/>
                          <a:ea typeface="Meiryo UI" panose="020B0604030504040204" pitchFamily="50" charset="-128"/>
                          <a:cs typeface="Arial" panose="020B0604020202020204" pitchFamily="34" charset="0"/>
                        </a:rPr>
                        <a:t>(Connection site: </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More than 5 sites</a:t>
                      </a:r>
                      <a:r>
                        <a:rPr lang="en-US" altLang="ja-JP" sz="800" dirty="0" smtClean="0">
                          <a:latin typeface="Arial" panose="020B0604020202020204" pitchFamily="34" charset="0"/>
                          <a:ea typeface="Meiryo UI" panose="020B0604030504040204" pitchFamily="50" charset="-128"/>
                          <a:cs typeface="Arial" panose="020B0604020202020204" pitchFamily="34" charset="0"/>
                        </a:rPr>
                        <a:t>)</a:t>
                      </a:r>
                      <a:endParaRPr lang="en-US" altLang="ja-JP" sz="12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右矢印 5"/>
          <p:cNvSpPr/>
          <p:nvPr/>
        </p:nvSpPr>
        <p:spPr bwMode="auto">
          <a:xfrm>
            <a:off x="4641656" y="2680395"/>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bwMode="auto">
          <a:xfrm>
            <a:off x="5643210" y="4827803"/>
            <a:ext cx="201112" cy="176533"/>
          </a:xfrm>
          <a:prstGeom prst="rightArrow">
            <a:avLst/>
          </a:prstGeom>
          <a:solidFill>
            <a:schemeClr val="accent1"/>
          </a:solidFill>
          <a:ln w="12700"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2618893" y="2103990"/>
            <a:ext cx="1835575" cy="1459199"/>
            <a:chOff x="2233398" y="2955010"/>
            <a:chExt cx="1835575" cy="1459199"/>
          </a:xfrm>
        </p:grpSpPr>
        <p:grpSp>
          <p:nvGrpSpPr>
            <p:cNvPr id="9" name="グループ化 8"/>
            <p:cNvGrpSpPr/>
            <p:nvPr/>
          </p:nvGrpSpPr>
          <p:grpSpPr>
            <a:xfrm>
              <a:off x="2233398" y="2955010"/>
              <a:ext cx="1727419" cy="1266318"/>
              <a:chOff x="5307674" y="2408904"/>
              <a:chExt cx="1727419" cy="1266318"/>
            </a:xfrm>
          </p:grpSpPr>
          <p:sp>
            <p:nvSpPr>
              <p:cNvPr id="12" name="Rectangle 54"/>
              <p:cNvSpPr>
                <a:spLocks noChangeAspect="1" noChangeArrowheads="1"/>
              </p:cNvSpPr>
              <p:nvPr/>
            </p:nvSpPr>
            <p:spPr bwMode="auto">
              <a:xfrm>
                <a:off x="5307674" y="243846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13" name="Rectangle 54"/>
              <p:cNvSpPr>
                <a:spLocks noChangeAspect="1" noChangeArrowheads="1"/>
              </p:cNvSpPr>
              <p:nvPr/>
            </p:nvSpPr>
            <p:spPr bwMode="auto">
              <a:xfrm>
                <a:off x="6180540" y="243846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4" name="Rectangle 54"/>
              <p:cNvSpPr>
                <a:spLocks noChangeAspect="1" noChangeArrowheads="1"/>
              </p:cNvSpPr>
              <p:nvPr/>
            </p:nvSpPr>
            <p:spPr bwMode="auto">
              <a:xfrm>
                <a:off x="5307674" y="307357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15" name="Rectangle 54"/>
              <p:cNvSpPr>
                <a:spLocks noChangeAspect="1" noChangeArrowheads="1"/>
              </p:cNvSpPr>
              <p:nvPr/>
            </p:nvSpPr>
            <p:spPr bwMode="auto">
              <a:xfrm>
                <a:off x="6180540" y="307357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6" name="テキスト ボックス 52"/>
              <p:cNvSpPr txBox="1">
                <a:spLocks noChangeArrowheads="1"/>
              </p:cNvSpPr>
              <p:nvPr/>
            </p:nvSpPr>
            <p:spPr bwMode="auto">
              <a:xfrm>
                <a:off x="5336987" y="2408904"/>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17"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45" y="255889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000" y="316046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円/楕円 9"/>
            <p:cNvSpPr/>
            <p:nvPr/>
          </p:nvSpPr>
          <p:spPr bwMode="auto">
            <a:xfrm>
              <a:off x="3216009" y="3619682"/>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1" name="正方形/長方形 10"/>
            <p:cNvSpPr/>
            <p:nvPr/>
          </p:nvSpPr>
          <p:spPr>
            <a:xfrm>
              <a:off x="3025097" y="4198765"/>
              <a:ext cx="1043876" cy="215444"/>
            </a:xfrm>
            <a:prstGeom prst="rect">
              <a:avLst/>
            </a:prstGeom>
          </p:spPr>
          <p:txBody>
            <a:bodyPr wrap="none">
              <a:spAutoFit/>
            </a:bodyPr>
            <a:lstStyle/>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Highest voice level</a:t>
              </a:r>
              <a:endParaRPr lang="ja-JP" altLang="en-US" sz="8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19" name="グループ化 18"/>
          <p:cNvGrpSpPr/>
          <p:nvPr/>
        </p:nvGrpSpPr>
        <p:grpSpPr>
          <a:xfrm>
            <a:off x="2600963" y="4281839"/>
            <a:ext cx="2745814" cy="1302418"/>
            <a:chOff x="2233398" y="4886489"/>
            <a:chExt cx="2745814" cy="1302418"/>
          </a:xfrm>
        </p:grpSpPr>
        <p:sp>
          <p:nvSpPr>
            <p:cNvPr id="20" name="Rectangle 54"/>
            <p:cNvSpPr>
              <a:spLocks noChangeAspect="1" noChangeArrowheads="1"/>
            </p:cNvSpPr>
            <p:nvPr/>
          </p:nvSpPr>
          <p:spPr bwMode="auto">
            <a:xfrm>
              <a:off x="2233398"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21" name="Rectangle 54"/>
            <p:cNvSpPr>
              <a:spLocks noChangeAspect="1" noChangeArrowheads="1"/>
            </p:cNvSpPr>
            <p:nvPr/>
          </p:nvSpPr>
          <p:spPr bwMode="auto">
            <a:xfrm>
              <a:off x="3106264"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22" name="Rectangle 54"/>
            <p:cNvSpPr>
              <a:spLocks noChangeAspect="1" noChangeArrowheads="1"/>
            </p:cNvSpPr>
            <p:nvPr/>
          </p:nvSpPr>
          <p:spPr bwMode="auto">
            <a:xfrm>
              <a:off x="2233398"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23" name="Rectangle 54"/>
            <p:cNvSpPr>
              <a:spLocks noChangeAspect="1" noChangeArrowheads="1"/>
            </p:cNvSpPr>
            <p:nvPr/>
          </p:nvSpPr>
          <p:spPr bwMode="auto">
            <a:xfrm>
              <a:off x="3106264"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24" name="テキスト ボックス 52"/>
            <p:cNvSpPr txBox="1">
              <a:spLocks noChangeArrowheads="1"/>
            </p:cNvSpPr>
            <p:nvPr/>
          </p:nvSpPr>
          <p:spPr bwMode="auto">
            <a:xfrm>
              <a:off x="2286155" y="4886489"/>
              <a:ext cx="835485"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5"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65" y="5059925"/>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995" y="5661494"/>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54"/>
            <p:cNvSpPr>
              <a:spLocks noChangeAspect="1" noChangeArrowheads="1"/>
            </p:cNvSpPr>
            <p:nvPr/>
          </p:nvSpPr>
          <p:spPr bwMode="auto">
            <a:xfrm>
              <a:off x="4016186"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29" name="円/楕円 28"/>
            <p:cNvSpPr/>
            <p:nvPr/>
          </p:nvSpPr>
          <p:spPr bwMode="auto">
            <a:xfrm>
              <a:off x="4130566" y="5587261"/>
              <a:ext cx="600782" cy="601646"/>
            </a:xfrm>
            <a:prstGeom prst="ellipse">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0" name="正方形/長方形 29"/>
            <p:cNvSpPr/>
            <p:nvPr/>
          </p:nvSpPr>
          <p:spPr>
            <a:xfrm>
              <a:off x="3935336" y="5251291"/>
              <a:ext cx="1043876" cy="338554"/>
            </a:xfrm>
            <a:prstGeom prst="rect">
              <a:avLst/>
            </a:prstGeom>
          </p:spPr>
          <p:txBody>
            <a:bodyPr wrap="none">
              <a:spAutoFit/>
            </a:bodyPr>
            <a:lstStyle/>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Highest voice level</a:t>
              </a:r>
            </a:p>
            <a:p>
              <a:pPr algn="ctr">
                <a:defRPr/>
              </a:pP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Non-displayed site</a:t>
              </a:r>
              <a:endParaRPr lang="ja-JP" altLang="en-US" sz="8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grpSp>
        <p:nvGrpSpPr>
          <p:cNvPr id="31" name="グループ化 30"/>
          <p:cNvGrpSpPr/>
          <p:nvPr/>
        </p:nvGrpSpPr>
        <p:grpSpPr>
          <a:xfrm>
            <a:off x="5172776" y="2096175"/>
            <a:ext cx="1761303" cy="1274133"/>
            <a:chOff x="4787281" y="2947195"/>
            <a:chExt cx="1761303" cy="1274133"/>
          </a:xfrm>
        </p:grpSpPr>
        <p:grpSp>
          <p:nvGrpSpPr>
            <p:cNvPr id="32" name="グループ化 31"/>
            <p:cNvGrpSpPr/>
            <p:nvPr/>
          </p:nvGrpSpPr>
          <p:grpSpPr>
            <a:xfrm>
              <a:off x="4787281" y="2947195"/>
              <a:ext cx="1761303" cy="1274133"/>
              <a:chOff x="4803183" y="2445155"/>
              <a:chExt cx="1761303" cy="1274133"/>
            </a:xfrm>
          </p:grpSpPr>
          <p:sp>
            <p:nvSpPr>
              <p:cNvPr id="34" name="Rectangle 54"/>
              <p:cNvSpPr>
                <a:spLocks noChangeAspect="1" noChangeArrowheads="1"/>
              </p:cNvSpPr>
              <p:nvPr/>
            </p:nvSpPr>
            <p:spPr bwMode="auto">
              <a:xfrm>
                <a:off x="4803183" y="2482535"/>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35" name="Rectangle 54"/>
              <p:cNvSpPr>
                <a:spLocks noChangeAspect="1" noChangeArrowheads="1"/>
              </p:cNvSpPr>
              <p:nvPr/>
            </p:nvSpPr>
            <p:spPr bwMode="auto">
              <a:xfrm>
                <a:off x="5676049" y="2482535"/>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36" name="Rectangle 54"/>
              <p:cNvSpPr>
                <a:spLocks noChangeAspect="1" noChangeArrowheads="1"/>
              </p:cNvSpPr>
              <p:nvPr/>
            </p:nvSpPr>
            <p:spPr bwMode="auto">
              <a:xfrm>
                <a:off x="4803183" y="3117642"/>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37" name="Rectangle 54"/>
              <p:cNvSpPr>
                <a:spLocks noChangeAspect="1" noChangeArrowheads="1"/>
              </p:cNvSpPr>
              <p:nvPr/>
            </p:nvSpPr>
            <p:spPr bwMode="auto">
              <a:xfrm>
                <a:off x="5676049" y="3117642"/>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38" name="テキスト ボックス 52"/>
              <p:cNvSpPr txBox="1">
                <a:spLocks noChangeArrowheads="1"/>
              </p:cNvSpPr>
              <p:nvPr/>
            </p:nvSpPr>
            <p:spPr bwMode="auto">
              <a:xfrm>
                <a:off x="4855941" y="2445155"/>
                <a:ext cx="835486"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9"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44" y="2592224"/>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393" y="2605888"/>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左右矢印 32"/>
            <p:cNvSpPr/>
            <p:nvPr/>
          </p:nvSpPr>
          <p:spPr bwMode="auto">
            <a:xfrm rot="5400000">
              <a:off x="5864867" y="3557060"/>
              <a:ext cx="430475" cy="164027"/>
            </a:xfrm>
            <a:prstGeom prst="leftRightArrow">
              <a:avLst/>
            </a:prstGeom>
            <a:solidFill>
              <a:srgbClr val="92D050"/>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grpSp>
      <p:grpSp>
        <p:nvGrpSpPr>
          <p:cNvPr id="41" name="グループ化 40"/>
          <p:cNvGrpSpPr/>
          <p:nvPr/>
        </p:nvGrpSpPr>
        <p:grpSpPr>
          <a:xfrm>
            <a:off x="6093716" y="4281839"/>
            <a:ext cx="2609608" cy="1289763"/>
            <a:chOff x="5726151" y="4886489"/>
            <a:chExt cx="2609608" cy="1289763"/>
          </a:xfrm>
        </p:grpSpPr>
        <p:sp>
          <p:nvSpPr>
            <p:cNvPr id="42" name="Rectangle 54"/>
            <p:cNvSpPr>
              <a:spLocks noChangeAspect="1" noChangeArrowheads="1"/>
            </p:cNvSpPr>
            <p:nvPr/>
          </p:nvSpPr>
          <p:spPr bwMode="auto">
            <a:xfrm>
              <a:off x="5726151" y="4939499"/>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43" name="Rectangle 54"/>
            <p:cNvSpPr>
              <a:spLocks noChangeAspect="1" noChangeArrowheads="1"/>
            </p:cNvSpPr>
            <p:nvPr/>
          </p:nvSpPr>
          <p:spPr bwMode="auto">
            <a:xfrm>
              <a:off x="6599017" y="4939499"/>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44" name="Rectangle 54"/>
            <p:cNvSpPr>
              <a:spLocks noChangeAspect="1" noChangeArrowheads="1"/>
            </p:cNvSpPr>
            <p:nvPr/>
          </p:nvSpPr>
          <p:spPr bwMode="auto">
            <a:xfrm>
              <a:off x="5726151" y="5574606"/>
              <a:ext cx="847041" cy="601646"/>
            </a:xfrm>
            <a:prstGeom prst="rect">
              <a:avLst/>
            </a:prstGeom>
            <a:solidFill>
              <a:srgbClr val="D2D2D2"/>
            </a:solidFill>
            <a:ln w="9525">
              <a:noFill/>
              <a:miter lim="800000"/>
              <a:headEnd/>
              <a:tailEnd/>
            </a:ln>
          </p:spPr>
          <p:txBody>
            <a:bodyPr wrap="none" anchor="ctr"/>
            <a:lstStyle/>
            <a:p>
              <a:pPr algn="ctr"/>
              <a:r>
                <a:rPr lang="en-US" altLang="ja-JP" sz="1600">
                  <a:solidFill>
                    <a:srgbClr val="5F5F5F"/>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45" name="Rectangle 54"/>
            <p:cNvSpPr>
              <a:spLocks noChangeAspect="1" noChangeArrowheads="1"/>
            </p:cNvSpPr>
            <p:nvPr/>
          </p:nvSpPr>
          <p:spPr bwMode="auto">
            <a:xfrm>
              <a:off x="6599017" y="5574606"/>
              <a:ext cx="847041" cy="601646"/>
            </a:xfrm>
            <a:prstGeom prst="rect">
              <a:avLst/>
            </a:prstGeom>
            <a:solidFill>
              <a:srgbClr val="D2D2D2"/>
            </a:solidFill>
            <a:ln w="9525">
              <a:no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6" name="テキスト ボックス 52"/>
            <p:cNvSpPr txBox="1">
              <a:spLocks noChangeArrowheads="1"/>
            </p:cNvSpPr>
            <p:nvPr/>
          </p:nvSpPr>
          <p:spPr bwMode="auto">
            <a:xfrm>
              <a:off x="5778909" y="4886489"/>
              <a:ext cx="835486" cy="215444"/>
            </a:xfrm>
            <a:prstGeom prst="rect">
              <a:avLst/>
            </a:prstGeom>
            <a:noFill/>
            <a:ln w="9525">
              <a:noFill/>
              <a:miter lim="800000"/>
              <a:headEnd/>
              <a:tailEnd/>
            </a:ln>
          </p:spPr>
          <p:txBody>
            <a:bodyPr wrap="none">
              <a:spAutoFit/>
            </a:bodyPr>
            <a:lstStyle/>
            <a:p>
              <a:pPr algn="ctr"/>
              <a:r>
                <a:rPr lang="en-US" altLang="ja-JP" sz="8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No.1 position</a:t>
              </a:r>
              <a:endParaRPr lang="ja-JP" altLang="en-US" sz="8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右矢印 46"/>
            <p:cNvSpPr/>
            <p:nvPr/>
          </p:nvSpPr>
          <p:spPr bwMode="auto">
            <a:xfrm rot="8556167">
              <a:off x="6271849" y="5521610"/>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54"/>
            <p:cNvSpPr>
              <a:spLocks noChangeAspect="1" noChangeArrowheads="1"/>
            </p:cNvSpPr>
            <p:nvPr/>
          </p:nvSpPr>
          <p:spPr bwMode="auto">
            <a:xfrm>
              <a:off x="7488718" y="5574606"/>
              <a:ext cx="847041" cy="601646"/>
            </a:xfrm>
            <a:prstGeom prst="rect">
              <a:avLst/>
            </a:prstGeom>
            <a:noFill/>
            <a:ln w="9525">
              <a:solidFill>
                <a:schemeClr val="tx1">
                  <a:lumMod val="50000"/>
                  <a:lumOff val="50000"/>
                </a:schemeClr>
              </a:solidFill>
              <a:miter lim="800000"/>
              <a:headEnd/>
              <a:tailEnd/>
            </a:ln>
          </p:spPr>
          <p:txBody>
            <a:bodyPr wrap="none" anchor="ctr"/>
            <a:lstStyle/>
            <a:p>
              <a:pPr algn="ctr"/>
              <a:r>
                <a:rPr lang="en-US" altLang="ja-JP" sz="1600" dirty="0">
                  <a:solidFill>
                    <a:srgbClr val="5F5F5F"/>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49" name="右矢印 48"/>
            <p:cNvSpPr/>
            <p:nvPr/>
          </p:nvSpPr>
          <p:spPr bwMode="auto">
            <a:xfrm>
              <a:off x="636585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右矢印 49"/>
            <p:cNvSpPr/>
            <p:nvPr/>
          </p:nvSpPr>
          <p:spPr bwMode="auto">
            <a:xfrm rot="13087926">
              <a:off x="7405795" y="550927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167" y="5078844"/>
              <a:ext cx="315870" cy="46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653" y="5071817"/>
              <a:ext cx="367093" cy="4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右矢印 52"/>
            <p:cNvSpPr/>
            <p:nvPr/>
          </p:nvSpPr>
          <p:spPr bwMode="auto">
            <a:xfrm>
              <a:off x="7217185" y="5825082"/>
              <a:ext cx="543066" cy="142152"/>
            </a:xfrm>
            <a:prstGeom prst="rightArrow">
              <a:avLst/>
            </a:prstGeom>
            <a:solidFill>
              <a:srgbClr val="92D050"/>
            </a:solidFill>
            <a:ln w="12700" cap="flat" cmpd="sng" algn="ctr">
              <a:noFill/>
              <a:prstDash val="solid"/>
              <a:round/>
              <a:headEnd type="none" w="med" len="med"/>
              <a:tailEnd type="none" w="med" len="med"/>
            </a:ln>
            <a:effectLst>
              <a:outerShdw blurRad="50800" dist="38100" dir="10800000" algn="r"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5"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Voice Activation (Operation by setting mode)</a:t>
            </a:r>
            <a:endParaRPr lang="de-DE" altLang="ja-JP" sz="1800" kern="0" dirty="0" smtClean="0">
              <a:latin typeface="Arial Black" panose="020B0A04020102020204" pitchFamily="34" charset="0"/>
            </a:endParaRPr>
          </a:p>
        </p:txBody>
      </p:sp>
      <p:sp>
        <p:nvSpPr>
          <p:cNvPr id="56" name="正方形/長方形 55"/>
          <p:cNvSpPr/>
          <p:nvPr/>
        </p:nvSpPr>
        <p:spPr>
          <a:xfrm>
            <a:off x="300543" y="857678"/>
            <a:ext cx="8312230" cy="461665"/>
          </a:xfrm>
          <a:prstGeom prst="rect">
            <a:avLst/>
          </a:prstGeom>
        </p:spPr>
        <p:txBody>
          <a:bodyPr wrap="square">
            <a:spAutoFit/>
          </a:bodyPr>
          <a:lstStyle/>
          <a:p>
            <a:pPr marL="285750" lvl="0" indent="-285750" eaLnBrk="1" fontAlgn="auto" hangingPunct="1">
              <a:lnSpc>
                <a:spcPct val="150000"/>
              </a:lnSpc>
              <a:spcBef>
                <a:spcPts val="0"/>
              </a:spcBef>
              <a:spcAft>
                <a:spcPts val="0"/>
              </a:spcAft>
              <a:buFont typeface="Wingdings" panose="05000000000000000000" pitchFamily="2" charset="2"/>
              <a:buChar char="n"/>
              <a:defRPr/>
            </a:pPr>
            <a:r>
              <a:rPr lang="en-US" altLang="ja-JP" sz="1600" b="1" dirty="0" smtClean="0">
                <a:latin typeface="Arial" panose="020B0604020202020204" pitchFamily="34" charset="0"/>
                <a:ea typeface="Meiryo UI" panose="020B0604030504040204" pitchFamily="50" charset="-128"/>
                <a:cs typeface="Arial" panose="020B0604020202020204" pitchFamily="34" charset="0"/>
              </a:rPr>
              <a:t>Voice Activation 2 Mode</a:t>
            </a:r>
          </a:p>
        </p:txBody>
      </p:sp>
      <p:sp>
        <p:nvSpPr>
          <p:cNvPr id="57" name="テキスト ボックス 56"/>
          <p:cNvSpPr txBox="1"/>
          <p:nvPr/>
        </p:nvSpPr>
        <p:spPr>
          <a:xfrm>
            <a:off x="378611" y="5973133"/>
            <a:ext cx="8401050" cy="415498"/>
          </a:xfrm>
          <a:prstGeom prst="rect">
            <a:avLst/>
          </a:prstGeom>
          <a:noFill/>
        </p:spPr>
        <p:txBody>
          <a:bodyPr>
            <a:spAutoFit/>
          </a:bodyPr>
          <a:lstStyle/>
          <a:p>
            <a:pPr marL="268288" indent="-268288">
              <a:spcBef>
                <a:spcPct val="15000"/>
              </a:spcBef>
              <a:buFont typeface="Wingdings" pitchFamily="2" charset="2"/>
              <a:buNone/>
            </a:pP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Voice </a:t>
            </a:r>
            <a:r>
              <a:rPr lang="en-US" altLang="ja-JP" sz="1050" dirty="0">
                <a:latin typeface="Arial" panose="020B0604020202020204" pitchFamily="34" charset="0"/>
                <a:ea typeface="Meiryo UI" panose="020B0604030504040204" pitchFamily="50" charset="-128"/>
                <a:cs typeface="Arial" panose="020B0604020202020204" pitchFamily="34" charset="0"/>
              </a:rPr>
              <a:t>activation cannot operate in case of contents sharing </a:t>
            </a:r>
            <a:r>
              <a:rPr lang="en-US" altLang="ja-JP" sz="1050" dirty="0" smtClean="0">
                <a:latin typeface="Arial" panose="020B0604020202020204" pitchFamily="34" charset="0"/>
                <a:ea typeface="Meiryo UI" panose="020B0604030504040204" pitchFamily="50" charset="-128"/>
                <a:cs typeface="Arial" panose="020B0604020202020204" pitchFamily="34" charset="0"/>
              </a:rPr>
              <a:t>with Single </a:t>
            </a:r>
            <a:r>
              <a:rPr lang="en-US" altLang="ja-JP" sz="1050" dirty="0">
                <a:latin typeface="Arial" panose="020B0604020202020204" pitchFamily="34" charset="0"/>
                <a:ea typeface="Meiryo UI" panose="020B0604030504040204" pitchFamily="50" charset="-128"/>
                <a:cs typeface="Arial" panose="020B0604020202020204" pitchFamily="34" charset="0"/>
              </a:rPr>
              <a:t>stream by video source switching.</a:t>
            </a:r>
            <a:endParaRPr lang="ja-JP" altLang="en-US" sz="1050" dirty="0">
              <a:latin typeface="Arial" panose="020B0604020202020204" pitchFamily="34" charset="0"/>
              <a:ea typeface="Meiryo UI" panose="020B0604030504040204" pitchFamily="50" charset="-128"/>
              <a:cs typeface="Arial" panose="020B0604020202020204" pitchFamily="34" charset="0"/>
            </a:endParaRPr>
          </a:p>
          <a:p>
            <a:pPr algn="r">
              <a:defRPr/>
            </a:pPr>
            <a:r>
              <a:rPr lang="en-US" altLang="ja-JP" sz="1050" dirty="0" smtClean="0">
                <a:latin typeface="Arial" panose="020B0604020202020204" pitchFamily="34" charset="0"/>
                <a:ea typeface="Meiryo UI" panose="020B0604030504040204" pitchFamily="50" charset="-128"/>
                <a:cs typeface="Arial" panose="020B0604020202020204" pitchFamily="34" charset="0"/>
              </a:rPr>
              <a:t>(Contents image will be displayed in No.1 position as priority)</a:t>
            </a:r>
            <a:endParaRPr lang="en-US" altLang="ja-JP" sz="1050" dirty="0">
              <a:latin typeface="Arial" panose="020B0604020202020204" pitchFamily="34" charset="0"/>
              <a:ea typeface="Meiryo UI" panose="020B0604030504040204" pitchFamily="50" charset="-128"/>
              <a:cs typeface="Arial" panose="020B0604020202020204" pitchFamily="34" charset="0"/>
            </a:endParaRPr>
          </a:p>
        </p:txBody>
      </p:sp>
      <p:sp>
        <p:nvSpPr>
          <p:cNvPr id="2" name="テキスト ボックス 1"/>
          <p:cNvSpPr txBox="1"/>
          <p:nvPr/>
        </p:nvSpPr>
        <p:spPr>
          <a:xfrm>
            <a:off x="6046889" y="4754512"/>
            <a:ext cx="708773" cy="215444"/>
          </a:xfrm>
          <a:prstGeom prst="rect">
            <a:avLst/>
          </a:prstGeom>
          <a:noFill/>
        </p:spPr>
        <p:txBody>
          <a:bodyPr wrap="square" rtlCol="0">
            <a:spAutoFit/>
          </a:bodyPr>
          <a:lstStyle/>
          <a:p>
            <a:r>
              <a:rPr kumimoji="1" lang="en-US" altLang="ja-JP" sz="800" b="1" dirty="0" smtClean="0"/>
              <a:t>MCU site</a:t>
            </a:r>
            <a:endParaRPr kumimoji="1" lang="ja-JP" altLang="en-US" sz="800" b="1" dirty="0"/>
          </a:p>
        </p:txBody>
      </p:sp>
      <p:sp>
        <p:nvSpPr>
          <p:cNvPr id="58" name="テキスト ボックス 57"/>
          <p:cNvSpPr txBox="1"/>
          <p:nvPr/>
        </p:nvSpPr>
        <p:spPr>
          <a:xfrm>
            <a:off x="2529262" y="4744310"/>
            <a:ext cx="708773" cy="215444"/>
          </a:xfrm>
          <a:prstGeom prst="rect">
            <a:avLst/>
          </a:prstGeom>
          <a:noFill/>
        </p:spPr>
        <p:txBody>
          <a:bodyPr wrap="square" rtlCol="0">
            <a:spAutoFit/>
          </a:bodyPr>
          <a:lstStyle/>
          <a:p>
            <a:r>
              <a:rPr kumimoji="1" lang="en-US" altLang="ja-JP" sz="800" b="1" dirty="0" smtClean="0"/>
              <a:t>MCU site</a:t>
            </a:r>
            <a:endParaRPr kumimoji="1" lang="ja-JP" altLang="en-US" sz="800" b="1" dirty="0"/>
          </a:p>
        </p:txBody>
      </p:sp>
      <p:sp>
        <p:nvSpPr>
          <p:cNvPr id="59" name="テキスト ボックス 58"/>
          <p:cNvSpPr txBox="1"/>
          <p:nvPr/>
        </p:nvSpPr>
        <p:spPr>
          <a:xfrm>
            <a:off x="5106778" y="2527572"/>
            <a:ext cx="708773" cy="215444"/>
          </a:xfrm>
          <a:prstGeom prst="rect">
            <a:avLst/>
          </a:prstGeom>
          <a:noFill/>
        </p:spPr>
        <p:txBody>
          <a:bodyPr wrap="square" rtlCol="0">
            <a:spAutoFit/>
          </a:bodyPr>
          <a:lstStyle/>
          <a:p>
            <a:r>
              <a:rPr kumimoji="1" lang="en-US" altLang="ja-JP" sz="800" b="1" dirty="0" smtClean="0"/>
              <a:t>MCU site</a:t>
            </a:r>
            <a:endParaRPr kumimoji="1" lang="ja-JP" altLang="en-US" sz="800" b="1" dirty="0"/>
          </a:p>
        </p:txBody>
      </p:sp>
      <p:sp>
        <p:nvSpPr>
          <p:cNvPr id="60" name="テキスト ボックス 59"/>
          <p:cNvSpPr txBox="1"/>
          <p:nvPr/>
        </p:nvSpPr>
        <p:spPr>
          <a:xfrm>
            <a:off x="2546611" y="2515017"/>
            <a:ext cx="708773" cy="215444"/>
          </a:xfrm>
          <a:prstGeom prst="rect">
            <a:avLst/>
          </a:prstGeom>
          <a:noFill/>
        </p:spPr>
        <p:txBody>
          <a:bodyPr wrap="square" rtlCol="0">
            <a:spAutoFit/>
          </a:bodyPr>
          <a:lstStyle/>
          <a:p>
            <a:r>
              <a:rPr kumimoji="1" lang="en-US" altLang="ja-JP" sz="800" b="1" dirty="0" smtClean="0"/>
              <a:t>MCU site</a:t>
            </a:r>
            <a:endParaRPr kumimoji="1" lang="ja-JP" altLang="en-US" sz="800" b="1" dirty="0"/>
          </a:p>
        </p:txBody>
      </p:sp>
    </p:spTree>
    <p:extLst>
      <p:ext uri="{BB962C8B-B14F-4D97-AF65-F5344CB8AC3E}">
        <p14:creationId xmlns:p14="http://schemas.microsoft.com/office/powerpoint/2010/main" val="184636889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a:xfrm>
            <a:off x="371836" y="26999"/>
            <a:ext cx="8423783" cy="600075"/>
          </a:xfrm>
        </p:spPr>
        <p:txBody>
          <a:bodyPr/>
          <a:lstStyle/>
          <a:p>
            <a:pPr algn="ctr" eaLnBrk="1" hangingPunct="1"/>
            <a:r>
              <a:rPr lang="en-US" altLang="ja-JP" sz="2800" dirty="0" smtClean="0">
                <a:latin typeface="Arial Black" panose="020B0A04020102020204" pitchFamily="34" charset="0"/>
              </a:rPr>
              <a:t>History of Revision</a:t>
            </a:r>
            <a:endParaRPr lang="de-DE" altLang="ja-JP" sz="2800" dirty="0" smtClean="0">
              <a:latin typeface="Arial Black" panose="020B0A040201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518842282"/>
              </p:ext>
            </p:extLst>
          </p:nvPr>
        </p:nvGraphicFramePr>
        <p:xfrm>
          <a:off x="398585" y="1556792"/>
          <a:ext cx="8409352" cy="1634432"/>
        </p:xfrm>
        <a:graphic>
          <a:graphicData uri="http://schemas.openxmlformats.org/drawingml/2006/table">
            <a:tbl>
              <a:tblPr firstRow="1" bandRow="1"/>
              <a:tblGrid>
                <a:gridCol w="1156677"/>
                <a:gridCol w="4212492"/>
                <a:gridCol w="1122180"/>
                <a:gridCol w="1918003"/>
              </a:tblGrid>
              <a:tr h="288032">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Doc.</a:t>
                      </a:r>
                      <a:r>
                        <a:rPr kumimoji="1" lang="en-US" altLang="ja-JP" sz="1000" b="1"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Ver.</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Contents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Date of Issue</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kumimoji="1" lang="en-US" altLang="ja-JP" sz="10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Remarks</a:t>
                      </a:r>
                      <a:endParaRPr kumimoji="1" lang="ja-JP" altLang="en-US" sz="10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46573">
                <a:tc>
                  <a:txBody>
                    <a:bodyPr/>
                    <a:lstStyle>
                      <a:lvl1pPr marL="0" algn="l" defTabSz="914400" rtl="0" eaLnBrk="1" latinLnBrk="0" hangingPunct="1">
                        <a:defRPr kumimoji="1" sz="1800" kern="1200">
                          <a:solidFill>
                            <a:schemeClr val="dk1"/>
                          </a:solidFill>
                          <a:latin typeface="Calibri"/>
                          <a:ea typeface=""/>
                          <a:cs typeface=""/>
                        </a:defRPr>
                      </a:lvl1pPr>
                      <a:lvl2pPr marL="457200" algn="l" defTabSz="914400" rtl="0" eaLnBrk="1" latinLnBrk="0" hangingPunct="1">
                        <a:defRPr kumimoji="1" sz="1800" kern="1200">
                          <a:solidFill>
                            <a:schemeClr val="dk1"/>
                          </a:solidFill>
                          <a:latin typeface="Calibri"/>
                          <a:ea typeface=""/>
                          <a:cs typeface=""/>
                        </a:defRPr>
                      </a:lvl2pPr>
                      <a:lvl3pPr marL="914400" algn="l" defTabSz="914400" rtl="0" eaLnBrk="1" latinLnBrk="0" hangingPunct="1">
                        <a:defRPr kumimoji="1" sz="1800" kern="1200">
                          <a:solidFill>
                            <a:schemeClr val="dk1"/>
                          </a:solidFill>
                          <a:latin typeface="Calibri"/>
                          <a:ea typeface=""/>
                          <a:cs typeface=""/>
                        </a:defRPr>
                      </a:lvl3pPr>
                      <a:lvl4pPr marL="1371600" algn="l" defTabSz="914400" rtl="0" eaLnBrk="1" latinLnBrk="0" hangingPunct="1">
                        <a:defRPr kumimoji="1" sz="1800" kern="1200">
                          <a:solidFill>
                            <a:schemeClr val="dk1"/>
                          </a:solidFill>
                          <a:latin typeface="Calibri"/>
                          <a:ea typeface=""/>
                          <a:cs typeface=""/>
                        </a:defRPr>
                      </a:lvl4pPr>
                      <a:lvl5pPr marL="1828800" algn="l" defTabSz="914400" rtl="0" eaLnBrk="1" latinLnBrk="0" hangingPunct="1">
                        <a:defRPr kumimoji="1" sz="1800" kern="1200">
                          <a:solidFill>
                            <a:schemeClr val="dk1"/>
                          </a:solidFill>
                          <a:latin typeface="Calibri"/>
                          <a:ea typeface=""/>
                          <a:cs typeface=""/>
                        </a:defRPr>
                      </a:lvl5pPr>
                      <a:lvl6pPr marL="2286000" algn="l" defTabSz="914400" rtl="0" eaLnBrk="1" latinLnBrk="0" hangingPunct="1">
                        <a:defRPr kumimoji="1" sz="1800" kern="1200">
                          <a:solidFill>
                            <a:schemeClr val="dk1"/>
                          </a:solidFill>
                          <a:latin typeface="Calibri"/>
                          <a:ea typeface=""/>
                          <a:cs typeface=""/>
                        </a:defRPr>
                      </a:lvl6pPr>
                      <a:lvl7pPr marL="2743200" algn="l" defTabSz="914400" rtl="0" eaLnBrk="1" latinLnBrk="0" hangingPunct="1">
                        <a:defRPr kumimoji="1" sz="1800" kern="1200">
                          <a:solidFill>
                            <a:schemeClr val="dk1"/>
                          </a:solidFill>
                          <a:latin typeface="Calibri"/>
                          <a:ea typeface=""/>
                          <a:cs typeface=""/>
                        </a:defRPr>
                      </a:lvl7pPr>
                      <a:lvl8pPr marL="3200400" algn="l" defTabSz="914400" rtl="0" eaLnBrk="1" latinLnBrk="0" hangingPunct="1">
                        <a:defRPr kumimoji="1" sz="1800" kern="1200">
                          <a:solidFill>
                            <a:schemeClr val="dk1"/>
                          </a:solidFill>
                          <a:latin typeface="Calibri"/>
                          <a:ea typeface=""/>
                          <a:cs typeface=""/>
                        </a:defRPr>
                      </a:lvl8pPr>
                      <a:lvl9pPr marL="3657600" algn="l" defTabSz="914400" rtl="0" eaLnBrk="1" latinLnBrk="0" hangingPunct="1">
                        <a:defRPr kumimoji="1" sz="1800" kern="1200">
                          <a:solidFill>
                            <a:schemeClr val="dk1"/>
                          </a:solidFill>
                          <a:latin typeface="Calibri"/>
                          <a:ea typeface=""/>
                          <a:cs typeface=""/>
                        </a:defRPr>
                      </a:lvl9p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Ver.</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4.00/4.10</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Issue of First</a:t>
                      </a:r>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Edition</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Nov. 2014</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46573">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Ver.4.20</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000" b="1"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Add CP9 layout</a:t>
                      </a: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Aug. 2015</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Page </a:t>
                      </a:r>
                      <a:r>
                        <a:rPr kumimoji="1" lang="en-US" altLang="ja-JP" sz="1000" b="1" dirty="0" smtClean="0">
                          <a:solidFill>
                            <a:schemeClr val="tx1"/>
                          </a:solidFill>
                          <a:latin typeface="Arial" panose="020B0604020202020204" pitchFamily="34" charset="0"/>
                          <a:ea typeface="Meiryo UI" panose="020B0604030504040204" pitchFamily="50" charset="-128"/>
                          <a:cs typeface="Arial" panose="020B0604020202020204" pitchFamily="34" charset="0"/>
                        </a:rPr>
                        <a:t>11,12,13,21</a:t>
                      </a: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Wingdings" panose="05000000000000000000" pitchFamily="2" charset="2"/>
                        <a:buChar char="l"/>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2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L="33231" marR="33231"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01478566"/>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19</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13"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Profile Settings</a:t>
            </a:r>
            <a:endParaRPr lang="de-DE" altLang="ja-JP" sz="2000" kern="0" dirty="0" smtClean="0">
              <a:latin typeface="Arial Black" panose="020B0A04020102020204" pitchFamily="34" charset="0"/>
            </a:endParaRPr>
          </a:p>
        </p:txBody>
      </p:sp>
      <p:sp>
        <p:nvSpPr>
          <p:cNvPr id="214" name="テキスト ボックス 213"/>
          <p:cNvSpPr txBox="1"/>
          <p:nvPr/>
        </p:nvSpPr>
        <p:spPr>
          <a:xfrm>
            <a:off x="314967" y="842233"/>
            <a:ext cx="8571857" cy="338554"/>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600" b="1" dirty="0" smtClean="0">
                <a:latin typeface="Arial" panose="020B0604020202020204" pitchFamily="34" charset="0"/>
                <a:ea typeface="HGP創英角ｺﾞｼｯｸUB" panose="020B0900000000000000" pitchFamily="50" charset="-128"/>
                <a:cs typeface="Arial" panose="020B0604020202020204" pitchFamily="34" charset="0"/>
              </a:rPr>
              <a:t>The user can create profiles of meeting based on the need for each meeting.</a:t>
            </a:r>
            <a:endParaRPr kumimoji="1" lang="ja-JP" altLang="en-US" sz="16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15" name="テキスト ボックス 214"/>
          <p:cNvSpPr txBox="1"/>
          <p:nvPr/>
        </p:nvSpPr>
        <p:spPr>
          <a:xfrm>
            <a:off x="285094" y="1303827"/>
            <a:ext cx="4315801" cy="1366528"/>
          </a:xfrm>
          <a:prstGeom prst="rect">
            <a:avLst/>
          </a:prstGeom>
          <a:noFill/>
          <a:ln>
            <a:solidFill>
              <a:schemeClr val="tx1"/>
            </a:solidFill>
          </a:ln>
        </p:spPr>
        <p:txBody>
          <a:bodyPr wrap="square" rtlCol="0">
            <a:spAutoFit/>
          </a:bodyPr>
          <a:lstStyle/>
          <a:p>
            <a:pPr marL="0" lvl="2">
              <a:spcBef>
                <a:spcPct val="10000"/>
              </a:spcBef>
              <a:defRPr/>
            </a:pPr>
            <a:r>
              <a:rPr lang="en-US" altLang="ja-JP" sz="1600" b="1" dirty="0" smtClean="0">
                <a:latin typeface="Arial" panose="020B0604020202020204" pitchFamily="34" charset="0"/>
                <a:ea typeface="HGP創英角ｺﾞｼｯｸUB" panose="020B0900000000000000" pitchFamily="50" charset="-128"/>
                <a:cs typeface="Arial" panose="020B0604020202020204" pitchFamily="34" charset="0"/>
              </a:rPr>
              <a:t>&lt; Contents of the profile &gt;</a:t>
            </a:r>
            <a:r>
              <a:rPr lang="ja-JP" altLang="en-US" sz="1600" b="1" dirty="0" smtClean="0">
                <a:latin typeface="Arial" panose="020B0604020202020204" pitchFamily="34" charset="0"/>
                <a:ea typeface="HGP創英角ｺﾞｼｯｸUB" panose="020B0900000000000000" pitchFamily="50" charset="-128"/>
                <a:cs typeface="Arial" panose="020B0604020202020204" pitchFamily="34" charset="0"/>
              </a:rPr>
              <a:t>　</a:t>
            </a:r>
            <a:endParaRPr lang="en-US" altLang="ja-JP" sz="1600" b="1" dirty="0" smtClean="0">
              <a:latin typeface="Arial" panose="020B0604020202020204" pitchFamily="34" charset="0"/>
              <a:ea typeface="HGP創英角ｺﾞｼｯｸUB" panose="020B0900000000000000" pitchFamily="50" charset="-128"/>
              <a:cs typeface="Arial" panose="020B0604020202020204" pitchFamily="34" charset="0"/>
            </a:endParaRPr>
          </a:p>
          <a:p>
            <a:pPr marL="0" lvl="2" algn="ctr">
              <a:spcBef>
                <a:spcPct val="10000"/>
              </a:spcBef>
              <a:defRPr/>
            </a:pPr>
            <a:r>
              <a:rPr lang="en-US" altLang="ja-JP" sz="1600" b="1" dirty="0" smtClean="0">
                <a:latin typeface="Arial" panose="020B0604020202020204" pitchFamily="34" charset="0"/>
                <a:ea typeface="HGP創英角ｺﾞｼｯｸUB" panose="020B0900000000000000" pitchFamily="50" charset="-128"/>
                <a:cs typeface="Arial" panose="020B0604020202020204" pitchFamily="34" charset="0"/>
              </a:rPr>
              <a:t>20 profiles can be set</a:t>
            </a:r>
          </a:p>
          <a:p>
            <a:pPr marL="0" lvl="2">
              <a:spcBef>
                <a:spcPct val="10000"/>
              </a:spcBef>
              <a:defRPr/>
            </a:pPr>
            <a:r>
              <a:rPr lang="en-US" altLang="ja-JP" sz="1200" dirty="0" smtClean="0">
                <a:latin typeface="Arial" panose="020B0604020202020204" pitchFamily="34" charset="0"/>
                <a:ea typeface="HGP創英角ｺﾞｼｯｸUB" panose="020B0900000000000000" pitchFamily="50" charset="-128"/>
                <a:cs typeface="Arial" panose="020B0604020202020204" pitchFamily="34" charset="0"/>
              </a:rPr>
              <a:t>Name of meeting, Address of participants, prohibits other participants, screen layout, the main position (the main site/selected site/voice activation/hybrid), display site name (enable/disable), Synthesized audio (auto/main site only)</a:t>
            </a:r>
            <a:endParaRPr kumimoji="1" lang="ja-JP" altLang="en-US" sz="1600" dirty="0">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216" name="直線コネクタ 215"/>
          <p:cNvCxnSpPr/>
          <p:nvPr/>
        </p:nvCxnSpPr>
        <p:spPr bwMode="auto">
          <a:xfrm>
            <a:off x="4600895" y="2783605"/>
            <a:ext cx="0" cy="30730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テキスト ボックス 216"/>
          <p:cNvSpPr txBox="1"/>
          <p:nvPr/>
        </p:nvSpPr>
        <p:spPr>
          <a:xfrm>
            <a:off x="314965" y="5422910"/>
            <a:ext cx="4104633" cy="276999"/>
          </a:xfrm>
          <a:prstGeom prst="rect">
            <a:avLst/>
          </a:prstGeom>
          <a:noFill/>
        </p:spPr>
        <p:txBody>
          <a:bodyPr wrap="square" rtlCol="0">
            <a:spAutoFit/>
          </a:bodyPr>
          <a:lstStyle/>
          <a:p>
            <a:r>
              <a:rPr lang="en-US" altLang="ja-JP" sz="1200" dirty="0" smtClean="0">
                <a:latin typeface="Arial" panose="020B0604020202020204" pitchFamily="34" charset="0"/>
                <a:ea typeface="HGP創英角ｺﾞｼｯｸUB" panose="020B0900000000000000" pitchFamily="50" charset="-128"/>
                <a:cs typeface="Arial" panose="020B0604020202020204" pitchFamily="34" charset="0"/>
              </a:rPr>
              <a:t>Prevents unexpected sites participate the meeting.</a:t>
            </a:r>
            <a:endParaRPr kumimoji="1" lang="ja-JP" altLang="en-US" sz="1200" dirty="0">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20" name="テキスト ボックス 219"/>
          <p:cNvSpPr txBox="1"/>
          <p:nvPr/>
        </p:nvSpPr>
        <p:spPr>
          <a:xfrm>
            <a:off x="285093" y="2908645"/>
            <a:ext cx="4255416" cy="276999"/>
          </a:xfrm>
          <a:prstGeom prst="rect">
            <a:avLst/>
          </a:prstGeom>
          <a:noFill/>
        </p:spPr>
        <p:txBody>
          <a:bodyPr wrap="square" rtlCol="0">
            <a:spAutoFit/>
          </a:bodyPr>
          <a:lstStyle/>
          <a:p>
            <a:r>
              <a:rPr lang="en-US" altLang="ja-JP" sz="1200" b="1" dirty="0" smtClean="0">
                <a:latin typeface="Arial" panose="020B0604020202020204" pitchFamily="34" charset="0"/>
                <a:ea typeface="HGP創英角ｺﾞｼｯｸUB" panose="020B0900000000000000" pitchFamily="50" charset="-128"/>
                <a:cs typeface="Arial" panose="020B0604020202020204" pitchFamily="34" charset="0"/>
              </a:rPr>
              <a:t>[ In case prohibiting other participants ]</a:t>
            </a:r>
            <a:endParaRPr kumimoji="1" lang="ja-JP" altLang="en-US" sz="1200" b="1" dirty="0">
              <a:latin typeface="Arial" panose="020B0604020202020204" pitchFamily="34" charset="0"/>
              <a:ea typeface="HGP創英角ｺﾞｼｯｸUB" panose="020B0900000000000000" pitchFamily="50" charset="-128"/>
              <a:cs typeface="Arial" panose="020B0604020202020204" pitchFamily="34" charset="0"/>
            </a:endParaRPr>
          </a:p>
        </p:txBody>
      </p:sp>
      <p:pic>
        <p:nvPicPr>
          <p:cNvPr id="222"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185" y="4285463"/>
            <a:ext cx="355616" cy="43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Rectangle 11"/>
          <p:cNvSpPr>
            <a:spLocks noChangeArrowheads="1"/>
          </p:cNvSpPr>
          <p:nvPr/>
        </p:nvSpPr>
        <p:spPr bwMode="auto">
          <a:xfrm>
            <a:off x="3369126" y="3923404"/>
            <a:ext cx="99178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b="1" dirty="0" smtClean="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The site not</a:t>
            </a:r>
          </a:p>
          <a:p>
            <a:pPr algn="ctr"/>
            <a:r>
              <a:rPr lang="en-US" altLang="ja-JP" sz="1000" b="1" dirty="0" smtClean="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 registered</a:t>
            </a:r>
            <a:endParaRPr lang="ja-JP" altLang="en-US" sz="1000" b="1"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24" name="角丸四角形 223"/>
          <p:cNvSpPr/>
          <p:nvPr/>
        </p:nvSpPr>
        <p:spPr bwMode="auto">
          <a:xfrm>
            <a:off x="314967" y="3482132"/>
            <a:ext cx="2828283" cy="1852000"/>
          </a:xfrm>
          <a:prstGeom prst="round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25" name="Line 35"/>
          <p:cNvSpPr>
            <a:spLocks noChangeShapeType="1"/>
          </p:cNvSpPr>
          <p:nvPr/>
        </p:nvSpPr>
        <p:spPr bwMode="auto">
          <a:xfrm>
            <a:off x="2914338" y="4449859"/>
            <a:ext cx="1071337" cy="0"/>
          </a:xfrm>
          <a:prstGeom prst="line">
            <a:avLst/>
          </a:prstGeom>
          <a:noFill/>
          <a:ln w="57150">
            <a:solidFill>
              <a:srgbClr val="FF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26" name="Rectangle 11"/>
          <p:cNvSpPr>
            <a:spLocks noChangeArrowheads="1"/>
          </p:cNvSpPr>
          <p:nvPr/>
        </p:nvSpPr>
        <p:spPr bwMode="auto">
          <a:xfrm>
            <a:off x="3062030" y="4580458"/>
            <a:ext cx="99178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b="1" dirty="0" smtClean="0">
                <a:solidFill>
                  <a:srgbClr val="FF0000"/>
                </a:solidFill>
                <a:latin typeface="Arial" panose="020B0604020202020204" pitchFamily="34" charset="0"/>
                <a:ea typeface="HGP創英角ｺﾞｼｯｸUB" panose="020B0900000000000000" pitchFamily="50" charset="-128"/>
                <a:cs typeface="Arial" panose="020B0604020202020204" pitchFamily="34" charset="0"/>
              </a:rPr>
              <a:t>Cannot Join</a:t>
            </a:r>
            <a:endParaRPr lang="ja-JP" altLang="en-US" sz="1050" b="1" dirty="0">
              <a:solidFill>
                <a:srgbClr val="FF0000"/>
              </a:solidFill>
              <a:latin typeface="Arial" panose="020B0604020202020204" pitchFamily="34" charset="0"/>
              <a:ea typeface="HGP創英角ｺﾞｼｯｸUB" panose="020B0900000000000000" pitchFamily="50" charset="-128"/>
              <a:cs typeface="Arial" panose="020B0604020202020204" pitchFamily="34" charset="0"/>
            </a:endParaRPr>
          </a:p>
        </p:txBody>
      </p:sp>
      <p:pic>
        <p:nvPicPr>
          <p:cNvPr id="22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l="2455" t="19904" r="1022" b="13782"/>
          <a:stretch>
            <a:fillRect/>
          </a:stretch>
        </p:blipFill>
        <p:spPr bwMode="auto">
          <a:xfrm>
            <a:off x="1078368" y="3537812"/>
            <a:ext cx="1128731" cy="81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l="2455" t="19904" r="1022" b="13782"/>
          <a:stretch>
            <a:fillRect/>
          </a:stretch>
        </p:blipFill>
        <p:spPr bwMode="auto">
          <a:xfrm>
            <a:off x="498796" y="4628349"/>
            <a:ext cx="836747" cy="60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l="2455" t="19904" r="1022" b="13782"/>
          <a:stretch>
            <a:fillRect/>
          </a:stretch>
        </p:blipFill>
        <p:spPr bwMode="auto">
          <a:xfrm>
            <a:off x="2055425" y="4628348"/>
            <a:ext cx="836747" cy="60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632" y="4181393"/>
            <a:ext cx="837727" cy="29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79" y="4922785"/>
            <a:ext cx="837727" cy="29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514" y="4903734"/>
            <a:ext cx="837727" cy="29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5" name="直線コネクタ 234"/>
          <p:cNvCxnSpPr>
            <a:stCxn id="233" idx="0"/>
          </p:cNvCxnSpPr>
          <p:nvPr/>
        </p:nvCxnSpPr>
        <p:spPr bwMode="auto">
          <a:xfrm flipV="1">
            <a:off x="1221243" y="4408132"/>
            <a:ext cx="236082" cy="51465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直線コネクタ 235"/>
          <p:cNvCxnSpPr/>
          <p:nvPr/>
        </p:nvCxnSpPr>
        <p:spPr bwMode="auto">
          <a:xfrm flipH="1" flipV="1">
            <a:off x="1825514" y="4408132"/>
            <a:ext cx="229912" cy="5216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1" name="Text Box 43"/>
          <p:cNvSpPr txBox="1">
            <a:spLocks noChangeArrowheads="1"/>
          </p:cNvSpPr>
          <p:nvPr/>
        </p:nvSpPr>
        <p:spPr bwMode="auto">
          <a:xfrm>
            <a:off x="314967" y="6005184"/>
            <a:ext cx="8676633" cy="415498"/>
          </a:xfrm>
          <a:prstGeom prst="rect">
            <a:avLst/>
          </a:prstGeom>
          <a:noFill/>
          <a:ln w="9525">
            <a:noFill/>
            <a:miter lim="800000"/>
            <a:headEnd/>
            <a:tailEnd/>
          </a:ln>
        </p:spPr>
        <p:txBody>
          <a:bodyPr wrap="square">
            <a:spAutoFit/>
          </a:bodyPr>
          <a:lstStyle/>
          <a:p>
            <a:r>
              <a:rPr lang="en-US" altLang="ja-JP" sz="1050" dirty="0" smtClean="0">
                <a:latin typeface="Arial" panose="020B0604020202020204" pitchFamily="34" charset="0"/>
                <a:ea typeface="HGP創英角ｺﾞｼｯｸUB" panose="020B0900000000000000" pitchFamily="50" charset="-128"/>
                <a:cs typeface="Arial" panose="020B0604020202020204" pitchFamily="34" charset="0"/>
              </a:rPr>
              <a:t>The profile is available for both of dial in and simultaneous dial out from the Main Site.</a:t>
            </a:r>
          </a:p>
          <a:p>
            <a:r>
              <a:rPr lang="en-US" altLang="ja-JP" sz="1050" dirty="0" smtClean="0">
                <a:latin typeface="Arial" panose="020B0604020202020204" pitchFamily="34" charset="0"/>
                <a:ea typeface="HGP創英角ｺﾞｼｯｸUB" panose="020B0900000000000000" pitchFamily="50" charset="-128"/>
                <a:cs typeface="Arial" panose="020B0604020202020204" pitchFamily="34" charset="0"/>
              </a:rPr>
              <a:t>If some of the participants did not answer the call, set down the specific profile, then dial again to the non-answered participants.</a:t>
            </a:r>
            <a:endParaRPr lang="ja-JP" altLang="en-US" sz="1050" dirty="0">
              <a:latin typeface="Arial" panose="020B0604020202020204" pitchFamily="34" charset="0"/>
              <a:ea typeface="HGP創英角ｺﾞｼｯｸUB" panose="020B0900000000000000" pitchFamily="50" charset="-128"/>
              <a:cs typeface="Arial" panose="020B0604020202020204" pitchFamily="34" charset="0"/>
            </a:endParaRPr>
          </a:p>
        </p:txBody>
      </p:sp>
      <p:cxnSp>
        <p:nvCxnSpPr>
          <p:cNvPr id="423" name="直線コネクタ 422"/>
          <p:cNvCxnSpPr/>
          <p:nvPr/>
        </p:nvCxnSpPr>
        <p:spPr bwMode="auto">
          <a:xfrm>
            <a:off x="3422914" y="4313614"/>
            <a:ext cx="270016" cy="27001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4" name="直線コネクタ 423"/>
          <p:cNvCxnSpPr/>
          <p:nvPr/>
        </p:nvCxnSpPr>
        <p:spPr bwMode="auto">
          <a:xfrm flipH="1">
            <a:off x="3422914" y="4297428"/>
            <a:ext cx="270016" cy="30606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5" name="図 424"/>
          <p:cNvPicPr>
            <a:picLocks noChangeAspect="1"/>
          </p:cNvPicPr>
          <p:nvPr/>
        </p:nvPicPr>
        <p:blipFill>
          <a:blip r:embed="rId6"/>
          <a:stretch>
            <a:fillRect/>
          </a:stretch>
        </p:blipFill>
        <p:spPr>
          <a:xfrm>
            <a:off x="5062733" y="1835836"/>
            <a:ext cx="3340898" cy="1872854"/>
          </a:xfrm>
          <a:prstGeom prst="rect">
            <a:avLst/>
          </a:prstGeom>
        </p:spPr>
      </p:pic>
      <p:pic>
        <p:nvPicPr>
          <p:cNvPr id="426" name="図 425"/>
          <p:cNvPicPr>
            <a:picLocks noChangeAspect="1"/>
          </p:cNvPicPr>
          <p:nvPr/>
        </p:nvPicPr>
        <p:blipFill>
          <a:blip r:embed="rId7"/>
          <a:stretch>
            <a:fillRect/>
          </a:stretch>
        </p:blipFill>
        <p:spPr>
          <a:xfrm>
            <a:off x="5070550" y="4096162"/>
            <a:ext cx="3282371" cy="1885046"/>
          </a:xfrm>
          <a:prstGeom prst="rect">
            <a:avLst/>
          </a:prstGeom>
        </p:spPr>
      </p:pic>
      <p:sp>
        <p:nvSpPr>
          <p:cNvPr id="427" name="正方形/長方形 426"/>
          <p:cNvSpPr/>
          <p:nvPr/>
        </p:nvSpPr>
        <p:spPr>
          <a:xfrm>
            <a:off x="4794796" y="3809864"/>
            <a:ext cx="3296235" cy="276999"/>
          </a:xfrm>
          <a:prstGeom prst="rect">
            <a:avLst/>
          </a:prstGeom>
        </p:spPr>
        <p:txBody>
          <a:bodyPr wrap="square">
            <a:spAutoFit/>
          </a:bodyPr>
          <a:lstStyle/>
          <a:p>
            <a:pPr marL="171450" indent="-171450">
              <a:buFont typeface="Wingdings" panose="05000000000000000000" pitchFamily="2" charset="2"/>
              <a:buChar char="n"/>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Setting Menu</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8" name="正方形/長方形 427"/>
          <p:cNvSpPr/>
          <p:nvPr/>
        </p:nvSpPr>
        <p:spPr>
          <a:xfrm>
            <a:off x="4792772" y="1551019"/>
            <a:ext cx="1154483"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Arial" panose="020B0604020202020204" pitchFamily="34" charset="0"/>
                <a:ea typeface="Meiryo UI" panose="020B0604030504040204" pitchFamily="50" charset="-128"/>
                <a:cs typeface="Arial" panose="020B0604020202020204" pitchFamily="34" charset="0"/>
              </a:rPr>
              <a:t>Profile List</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sp>
        <p:nvSpPr>
          <p:cNvPr id="429" name="テキスト ボックス 428"/>
          <p:cNvSpPr txBox="1"/>
          <p:nvPr/>
        </p:nvSpPr>
        <p:spPr>
          <a:xfrm>
            <a:off x="5115211" y="4117239"/>
            <a:ext cx="636898" cy="200055"/>
          </a:xfrm>
          <a:prstGeom prst="rect">
            <a:avLst/>
          </a:prstGeom>
          <a:solidFill>
            <a:schemeClr val="bg1"/>
          </a:solidFill>
        </p:spPr>
        <p:txBody>
          <a:bodyPr wrap="square" rtlCol="0">
            <a:spAutoFit/>
          </a:bodyPr>
          <a:lstStyle/>
          <a:p>
            <a:pPr algn="ctr"/>
            <a:r>
              <a:rPr kumimoji="1" lang="en-US" altLang="ja-JP" sz="700" b="1" dirty="0" smtClean="0"/>
              <a:t>Profile</a:t>
            </a:r>
            <a:endParaRPr kumimoji="1" lang="ja-JP" altLang="en-US" sz="700" b="1" dirty="0"/>
          </a:p>
        </p:txBody>
      </p:sp>
      <p:sp>
        <p:nvSpPr>
          <p:cNvPr id="430" name="テキスト ボックス 429"/>
          <p:cNvSpPr txBox="1"/>
          <p:nvPr/>
        </p:nvSpPr>
        <p:spPr>
          <a:xfrm>
            <a:off x="5900654" y="4374783"/>
            <a:ext cx="1080000" cy="144000"/>
          </a:xfrm>
          <a:prstGeom prst="rect">
            <a:avLst/>
          </a:prstGeom>
          <a:solidFill>
            <a:schemeClr val="bg1"/>
          </a:solidFill>
        </p:spPr>
        <p:txBody>
          <a:bodyPr wrap="square" rtlCol="0" anchor="ctr" anchorCtr="0">
            <a:spAutoFit/>
          </a:bodyPr>
          <a:lstStyle/>
          <a:p>
            <a:r>
              <a:rPr kumimoji="1" lang="en-US" altLang="ja-JP" sz="700" b="1" dirty="0" smtClean="0"/>
              <a:t>Entry Restriction</a:t>
            </a:r>
            <a:endParaRPr kumimoji="1" lang="ja-JP" altLang="en-US" sz="700" b="1" dirty="0"/>
          </a:p>
        </p:txBody>
      </p:sp>
      <p:sp>
        <p:nvSpPr>
          <p:cNvPr id="431" name="テキスト ボックス 430"/>
          <p:cNvSpPr txBox="1"/>
          <p:nvPr/>
        </p:nvSpPr>
        <p:spPr>
          <a:xfrm>
            <a:off x="5896754" y="4570840"/>
            <a:ext cx="1080000" cy="144000"/>
          </a:xfrm>
          <a:prstGeom prst="rect">
            <a:avLst/>
          </a:prstGeom>
          <a:solidFill>
            <a:schemeClr val="bg1"/>
          </a:solidFill>
        </p:spPr>
        <p:txBody>
          <a:bodyPr wrap="square" rtlCol="0" anchor="ctr" anchorCtr="0">
            <a:spAutoFit/>
          </a:bodyPr>
          <a:lstStyle/>
          <a:p>
            <a:r>
              <a:rPr kumimoji="1" lang="en-US" altLang="ja-JP" sz="700" b="1" dirty="0" smtClean="0"/>
              <a:t>Screen Layout</a:t>
            </a:r>
            <a:endParaRPr kumimoji="1" lang="ja-JP" altLang="en-US" sz="700" b="1" dirty="0"/>
          </a:p>
        </p:txBody>
      </p:sp>
      <p:sp>
        <p:nvSpPr>
          <p:cNvPr id="432" name="テキスト ボックス 431"/>
          <p:cNvSpPr txBox="1"/>
          <p:nvPr/>
        </p:nvSpPr>
        <p:spPr>
          <a:xfrm>
            <a:off x="5896710" y="4175463"/>
            <a:ext cx="1080000" cy="144000"/>
          </a:xfrm>
          <a:prstGeom prst="rect">
            <a:avLst/>
          </a:prstGeom>
          <a:solidFill>
            <a:srgbClr val="FFC000"/>
          </a:solidFill>
        </p:spPr>
        <p:txBody>
          <a:bodyPr wrap="square" rtlCol="0" anchor="ctr" anchorCtr="0">
            <a:spAutoFit/>
          </a:bodyPr>
          <a:lstStyle/>
          <a:p>
            <a:r>
              <a:rPr kumimoji="1" lang="en-US" altLang="ja-JP" sz="700" b="1" dirty="0" smtClean="0"/>
              <a:t>Group</a:t>
            </a:r>
            <a:endParaRPr kumimoji="1" lang="ja-JP" altLang="en-US" sz="700" b="1" dirty="0"/>
          </a:p>
        </p:txBody>
      </p:sp>
      <p:sp>
        <p:nvSpPr>
          <p:cNvPr id="433" name="テキスト ボックス 432"/>
          <p:cNvSpPr txBox="1"/>
          <p:nvPr/>
        </p:nvSpPr>
        <p:spPr>
          <a:xfrm>
            <a:off x="5892854" y="4785760"/>
            <a:ext cx="1080000" cy="144000"/>
          </a:xfrm>
          <a:prstGeom prst="rect">
            <a:avLst/>
          </a:prstGeom>
          <a:solidFill>
            <a:schemeClr val="bg1"/>
          </a:solidFill>
        </p:spPr>
        <p:txBody>
          <a:bodyPr wrap="square" rtlCol="0" anchor="ctr" anchorCtr="0">
            <a:spAutoFit/>
          </a:bodyPr>
          <a:lstStyle/>
          <a:p>
            <a:r>
              <a:rPr kumimoji="1" lang="en-US" altLang="ja-JP" sz="700" b="1" dirty="0" smtClean="0"/>
              <a:t>The Main Position</a:t>
            </a:r>
            <a:endParaRPr kumimoji="1" lang="ja-JP" altLang="en-US" sz="700" b="1" dirty="0"/>
          </a:p>
        </p:txBody>
      </p:sp>
      <p:sp>
        <p:nvSpPr>
          <p:cNvPr id="434" name="テキスト ボックス 433"/>
          <p:cNvSpPr txBox="1"/>
          <p:nvPr/>
        </p:nvSpPr>
        <p:spPr>
          <a:xfrm>
            <a:off x="5881139" y="5008495"/>
            <a:ext cx="1080000" cy="144000"/>
          </a:xfrm>
          <a:prstGeom prst="rect">
            <a:avLst/>
          </a:prstGeom>
          <a:solidFill>
            <a:schemeClr val="bg1"/>
          </a:solidFill>
        </p:spPr>
        <p:txBody>
          <a:bodyPr wrap="square" rtlCol="0" anchor="ctr" anchorCtr="0">
            <a:spAutoFit/>
          </a:bodyPr>
          <a:lstStyle/>
          <a:p>
            <a:r>
              <a:rPr kumimoji="1" lang="en-US" altLang="ja-JP" sz="700" b="1" dirty="0" smtClean="0"/>
              <a:t>Site Name Display</a:t>
            </a:r>
            <a:endParaRPr kumimoji="1" lang="ja-JP" altLang="en-US" sz="700" b="1" dirty="0"/>
          </a:p>
        </p:txBody>
      </p:sp>
      <p:sp>
        <p:nvSpPr>
          <p:cNvPr id="435" name="テキスト ボックス 434"/>
          <p:cNvSpPr txBox="1"/>
          <p:nvPr/>
        </p:nvSpPr>
        <p:spPr>
          <a:xfrm>
            <a:off x="5885054" y="5199970"/>
            <a:ext cx="1080000" cy="144000"/>
          </a:xfrm>
          <a:prstGeom prst="rect">
            <a:avLst/>
          </a:prstGeom>
          <a:solidFill>
            <a:schemeClr val="bg1"/>
          </a:solidFill>
        </p:spPr>
        <p:txBody>
          <a:bodyPr wrap="square" rtlCol="0" anchor="ctr" anchorCtr="0">
            <a:spAutoFit/>
          </a:bodyPr>
          <a:lstStyle/>
          <a:p>
            <a:r>
              <a:rPr kumimoji="1" lang="en-US" altLang="ja-JP" sz="700" b="1" dirty="0" smtClean="0"/>
              <a:t>Other Site’s Audio</a:t>
            </a:r>
            <a:endParaRPr kumimoji="1" lang="ja-JP" altLang="en-US" sz="700" b="1" dirty="0"/>
          </a:p>
        </p:txBody>
      </p:sp>
      <p:sp>
        <p:nvSpPr>
          <p:cNvPr id="436" name="テキスト ボックス 435"/>
          <p:cNvSpPr txBox="1"/>
          <p:nvPr/>
        </p:nvSpPr>
        <p:spPr>
          <a:xfrm>
            <a:off x="4770322" y="1251266"/>
            <a:ext cx="3238156" cy="307777"/>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400" b="1" dirty="0" smtClean="0">
                <a:solidFill>
                  <a:srgbClr val="FF0000"/>
                </a:solidFill>
              </a:rPr>
              <a:t>Go to “Menu” =&gt; “Profile”</a:t>
            </a:r>
            <a:endParaRPr kumimoji="1" lang="ja-JP" altLang="en-US" sz="1400" b="1" dirty="0">
              <a:solidFill>
                <a:srgbClr val="FF0000"/>
              </a:solidFill>
            </a:endParaRPr>
          </a:p>
        </p:txBody>
      </p:sp>
    </p:spTree>
    <p:extLst>
      <p:ext uri="{BB962C8B-B14F-4D97-AF65-F5344CB8AC3E}">
        <p14:creationId xmlns:p14="http://schemas.microsoft.com/office/powerpoint/2010/main" val="355683923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20</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7" name="正方形/長方形 6"/>
          <p:cNvSpPr/>
          <p:nvPr/>
        </p:nvSpPr>
        <p:spPr>
          <a:xfrm>
            <a:off x="241925" y="844536"/>
            <a:ext cx="5572721" cy="276999"/>
          </a:xfrm>
          <a:prstGeom prst="rect">
            <a:avLst/>
          </a:prstGeom>
        </p:spPr>
        <p:txBody>
          <a:bodyPr wrap="square">
            <a:spAutoFit/>
          </a:bodyPr>
          <a:lstStyle/>
          <a:p>
            <a:pPr marL="171450" indent="-171450">
              <a:buFont typeface="Wingdings" panose="05000000000000000000" pitchFamily="2" charset="2"/>
              <a:buChar char="n"/>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Site selection screen of the Profile (Display up to 20 sites)</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2670" y="3666681"/>
            <a:ext cx="2308902" cy="276999"/>
          </a:xfrm>
          <a:prstGeom prst="rect">
            <a:avLst/>
          </a:prstGeom>
        </p:spPr>
        <p:txBody>
          <a:bodyPr wrap="none">
            <a:spAutoFit/>
          </a:bodyPr>
          <a:lstStyle/>
          <a:p>
            <a:pPr marL="171450" indent="-171450">
              <a:buFont typeface="Wingdings" panose="05000000000000000000" pitchFamily="2" charset="2"/>
              <a:buChar char="n"/>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Screen of Address input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Profile Settings</a:t>
            </a:r>
            <a:endParaRPr lang="de-DE" altLang="ja-JP" sz="2000" kern="0" dirty="0" smtClean="0">
              <a:latin typeface="Arial Black" panose="020B0A04020102020204" pitchFamily="34" charset="0"/>
            </a:endParaRPr>
          </a:p>
        </p:txBody>
      </p:sp>
      <p:sp>
        <p:nvSpPr>
          <p:cNvPr id="2" name="テキスト ボックス 1"/>
          <p:cNvSpPr txBox="1"/>
          <p:nvPr/>
        </p:nvSpPr>
        <p:spPr>
          <a:xfrm>
            <a:off x="5408246" y="3389814"/>
            <a:ext cx="3615438" cy="246221"/>
          </a:xfrm>
          <a:prstGeom prst="rect">
            <a:avLst/>
          </a:prstGeom>
          <a:noFill/>
        </p:spPr>
        <p:txBody>
          <a:bodyPr wrap="square" rtlCol="0">
            <a:spAutoFit/>
          </a:bodyPr>
          <a:lstStyle/>
          <a:p>
            <a:r>
              <a:rPr kumimoji="1" lang="en-US" altLang="ja-JP" sz="1000" dirty="0" smtClean="0"/>
              <a:t>* Above message display when pressing “Blue” (Edit) button.</a:t>
            </a:r>
            <a:endParaRPr kumimoji="1" lang="ja-JP" altLang="en-US" sz="1000" dirty="0"/>
          </a:p>
        </p:txBody>
      </p:sp>
      <p:pic>
        <p:nvPicPr>
          <p:cNvPr id="13" name="図 12"/>
          <p:cNvPicPr>
            <a:picLocks noChangeAspect="1"/>
          </p:cNvPicPr>
          <p:nvPr/>
        </p:nvPicPr>
        <p:blipFill>
          <a:blip r:embed="rId3"/>
          <a:stretch>
            <a:fillRect/>
          </a:stretch>
        </p:blipFill>
        <p:spPr>
          <a:xfrm>
            <a:off x="614493" y="3971627"/>
            <a:ext cx="4097617" cy="2423440"/>
          </a:xfrm>
          <a:prstGeom prst="rect">
            <a:avLst/>
          </a:prstGeom>
        </p:spPr>
      </p:pic>
      <p:sp>
        <p:nvSpPr>
          <p:cNvPr id="14" name="テキスト ボックス 13"/>
          <p:cNvSpPr txBox="1"/>
          <p:nvPr/>
        </p:nvSpPr>
        <p:spPr>
          <a:xfrm>
            <a:off x="667820" y="3968754"/>
            <a:ext cx="856184" cy="200055"/>
          </a:xfrm>
          <a:prstGeom prst="rect">
            <a:avLst/>
          </a:prstGeom>
          <a:solidFill>
            <a:schemeClr val="bg1"/>
          </a:solidFill>
        </p:spPr>
        <p:txBody>
          <a:bodyPr wrap="square" rtlCol="0">
            <a:spAutoFit/>
          </a:bodyPr>
          <a:lstStyle/>
          <a:p>
            <a:pPr algn="ctr"/>
            <a:r>
              <a:rPr kumimoji="1" lang="en-US" altLang="ja-JP" sz="700" b="1" dirty="0" smtClean="0"/>
              <a:t>Address Input</a:t>
            </a:r>
            <a:endParaRPr kumimoji="1" lang="ja-JP" altLang="en-US" sz="700" b="1" dirty="0"/>
          </a:p>
        </p:txBody>
      </p:sp>
      <p:sp>
        <p:nvSpPr>
          <p:cNvPr id="15" name="テキスト ボックス 14"/>
          <p:cNvSpPr txBox="1"/>
          <p:nvPr/>
        </p:nvSpPr>
        <p:spPr>
          <a:xfrm>
            <a:off x="1633008" y="4293400"/>
            <a:ext cx="1343039" cy="200055"/>
          </a:xfrm>
          <a:prstGeom prst="rect">
            <a:avLst/>
          </a:prstGeom>
          <a:solidFill>
            <a:schemeClr val="bg1"/>
          </a:solidFill>
        </p:spPr>
        <p:txBody>
          <a:bodyPr wrap="square" rtlCol="0">
            <a:spAutoFit/>
          </a:bodyPr>
          <a:lstStyle/>
          <a:p>
            <a:r>
              <a:rPr kumimoji="1" lang="en-US" altLang="ja-JP" sz="700" b="1" dirty="0" smtClean="0"/>
              <a:t>Address</a:t>
            </a:r>
            <a:endParaRPr kumimoji="1" lang="ja-JP" altLang="en-US" sz="700" b="1" dirty="0"/>
          </a:p>
        </p:txBody>
      </p:sp>
      <p:sp>
        <p:nvSpPr>
          <p:cNvPr id="16" name="テキスト ボックス 15"/>
          <p:cNvSpPr txBox="1"/>
          <p:nvPr/>
        </p:nvSpPr>
        <p:spPr>
          <a:xfrm>
            <a:off x="1644694" y="4047190"/>
            <a:ext cx="1098511" cy="200055"/>
          </a:xfrm>
          <a:prstGeom prst="rect">
            <a:avLst/>
          </a:prstGeom>
          <a:solidFill>
            <a:srgbClr val="FFC000"/>
          </a:solidFill>
        </p:spPr>
        <p:txBody>
          <a:bodyPr wrap="square" rtlCol="0">
            <a:spAutoFit/>
          </a:bodyPr>
          <a:lstStyle/>
          <a:p>
            <a:r>
              <a:rPr kumimoji="1" lang="en-US" altLang="ja-JP" sz="700" b="1" dirty="0" smtClean="0"/>
              <a:t>Connection Mode</a:t>
            </a:r>
            <a:endParaRPr kumimoji="1" lang="ja-JP" altLang="en-US" sz="700"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246" y="1315176"/>
            <a:ext cx="3625506" cy="207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右矢印 2"/>
          <p:cNvSpPr/>
          <p:nvPr/>
        </p:nvSpPr>
        <p:spPr bwMode="auto">
          <a:xfrm>
            <a:off x="4673198" y="1898515"/>
            <a:ext cx="673769" cy="890337"/>
          </a:xfrm>
          <a:prstGeom prst="rightArrow">
            <a:avLst/>
          </a:prstGeom>
          <a:solidFill>
            <a:srgbClr val="FF9966"/>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26" y="1246266"/>
            <a:ext cx="3958074" cy="222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Group 168"/>
          <p:cNvGraphicFramePr>
            <a:graphicFrameLocks noGrp="1"/>
          </p:cNvGraphicFramePr>
          <p:nvPr>
            <p:extLst>
              <p:ext uri="{D42A27DB-BD31-4B8C-83A1-F6EECF244321}">
                <p14:modId xmlns:p14="http://schemas.microsoft.com/office/powerpoint/2010/main" val="924093028"/>
              </p:ext>
            </p:extLst>
          </p:nvPr>
        </p:nvGraphicFramePr>
        <p:xfrm>
          <a:off x="1901089" y="4683497"/>
          <a:ext cx="2647443" cy="932688"/>
        </p:xfrm>
        <a:graphic>
          <a:graphicData uri="http://schemas.openxmlformats.org/drawingml/2006/table">
            <a:tbl>
              <a:tblPr/>
              <a:tblGrid>
                <a:gridCol w="903267"/>
                <a:gridCol w="1744176"/>
              </a:tblGrid>
              <a:tr h="14274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Item</a:t>
                      </a:r>
                      <a:endParaRPr kumimoji="1" lang="ja-JP"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ctr"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bg1"/>
                          </a:solidFill>
                          <a:effectLst/>
                          <a:latin typeface="Arial" panose="020B0604020202020204" pitchFamily="34" charset="0"/>
                          <a:ea typeface="Meiryo UI" panose="020B0604030504040204" pitchFamily="50" charset="-128"/>
                          <a:cs typeface="Arial" panose="020B0604020202020204" pitchFamily="34" charset="0"/>
                        </a:rPr>
                        <a:t>Setting Value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solidFill>
                  </a:tcPr>
                </a:tc>
              </a:tr>
              <a:tr h="142744">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Connection Mode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IP Mode (SIP)</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IP Mode (H.323)</a:t>
                      </a:r>
                    </a:p>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NAT Traversal Mode</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42744">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Address</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defTabSz="866775">
                        <a:spcBef>
                          <a:spcPct val="20000"/>
                        </a:spcBef>
                        <a:buClr>
                          <a:schemeClr val="bg2"/>
                        </a:buClr>
                        <a:buSzPct val="75000"/>
                        <a:buFont typeface="Wingdings" pitchFamily="2" charset="2"/>
                        <a:defRPr kumimoji="1" sz="1500">
                          <a:solidFill>
                            <a:schemeClr val="tx1"/>
                          </a:solidFill>
                          <a:latin typeface="HGP創英角ｺﾞｼｯｸUB" pitchFamily="50" charset="-128"/>
                          <a:ea typeface="HGP創英角ｺﾞｼｯｸUB" pitchFamily="50" charset="-128"/>
                        </a:defRPr>
                      </a:lvl1pPr>
                      <a:lvl2pPr marL="433388" algn="l" defTabSz="866775">
                        <a:spcBef>
                          <a:spcPct val="20000"/>
                        </a:spcBef>
                        <a:buClr>
                          <a:schemeClr val="accent2"/>
                        </a:buClr>
                        <a:buSzPct val="80000"/>
                        <a:buFont typeface="Wingdings" pitchFamily="2" charset="2"/>
                        <a:defRPr kumimoji="1" sz="1300">
                          <a:solidFill>
                            <a:schemeClr val="tx1"/>
                          </a:solidFill>
                          <a:latin typeface="HGP創英角ｺﾞｼｯｸUB" pitchFamily="50" charset="-128"/>
                          <a:ea typeface="HGP創英角ｺﾞｼｯｸUB" pitchFamily="50" charset="-128"/>
                        </a:defRPr>
                      </a:lvl2pPr>
                      <a:lvl3pPr marL="866775" algn="l" defTabSz="866775">
                        <a:spcBef>
                          <a:spcPct val="20000"/>
                        </a:spcBef>
                        <a:buClr>
                          <a:schemeClr val="bg2"/>
                        </a:buClr>
                        <a:buSzPct val="65000"/>
                        <a:buFont typeface="Wingdings" pitchFamily="2" charset="2"/>
                        <a:defRPr kumimoji="1" sz="1100">
                          <a:solidFill>
                            <a:schemeClr val="tx1"/>
                          </a:solidFill>
                          <a:latin typeface="HGP創英角ｺﾞｼｯｸUB" pitchFamily="50" charset="-128"/>
                          <a:ea typeface="HGP創英角ｺﾞｼｯｸUB" pitchFamily="50" charset="-128"/>
                        </a:defRPr>
                      </a:lvl3pPr>
                      <a:lvl4pPr marL="1298575" algn="l" defTabSz="866775">
                        <a:spcBef>
                          <a:spcPct val="20000"/>
                        </a:spcBef>
                        <a:buClr>
                          <a:schemeClr val="accent2"/>
                        </a:buClr>
                        <a:buSzPct val="70000"/>
                        <a:buFont typeface="Wingdings" pitchFamily="2" charset="2"/>
                        <a:defRPr kumimoji="1" sz="1000">
                          <a:solidFill>
                            <a:schemeClr val="tx1"/>
                          </a:solidFill>
                          <a:latin typeface="HGP創英角ｺﾞｼｯｸUB" pitchFamily="50" charset="-128"/>
                          <a:ea typeface="HGP創英角ｺﾞｼｯｸUB" pitchFamily="50" charset="-128"/>
                        </a:defRPr>
                      </a:lvl4pPr>
                      <a:lvl5pPr marL="1731963" algn="l" defTabSz="866775">
                        <a:spcBef>
                          <a:spcPct val="20000"/>
                        </a:spcBef>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5pPr>
                      <a:lvl6pPr marL="21891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6pPr>
                      <a:lvl7pPr marL="26463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7pPr>
                      <a:lvl8pPr marL="31035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8pPr>
                      <a:lvl9pPr marL="3560763" defTabSz="866775" fontAlgn="base">
                        <a:spcBef>
                          <a:spcPct val="20000"/>
                        </a:spcBef>
                        <a:spcAft>
                          <a:spcPct val="0"/>
                        </a:spcAft>
                        <a:buClr>
                          <a:schemeClr val="bg2"/>
                        </a:buClr>
                        <a:buFont typeface="Wingdings" pitchFamily="2" charset="2"/>
                        <a:defRPr kumimoji="1" sz="800">
                          <a:solidFill>
                            <a:schemeClr val="tx1"/>
                          </a:solidFill>
                          <a:latin typeface="HGP創英角ｺﾞｼｯｸUB" pitchFamily="50" charset="-128"/>
                          <a:ea typeface="HGP創英角ｺﾞｼｯｸUB" pitchFamily="50" charset="-128"/>
                        </a:defRPr>
                      </a:lvl9pPr>
                    </a:lstStyle>
                    <a:p>
                      <a:pPr marL="0" marR="0" lvl="0" indent="0" algn="l" defTabSz="866775"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rPr>
                        <a:t>* Input specific IP Address</a:t>
                      </a:r>
                      <a:endParaRPr kumimoji="1" lang="ja-JP" altLang="en-US" sz="800" b="0" i="0" u="none" strike="noStrike" cap="none" normalizeH="0" baseline="0" dirty="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9157" y="4008115"/>
            <a:ext cx="3955106" cy="224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正方形/長方形 24"/>
          <p:cNvSpPr/>
          <p:nvPr/>
        </p:nvSpPr>
        <p:spPr>
          <a:xfrm>
            <a:off x="4728742" y="3672818"/>
            <a:ext cx="3963346" cy="276999"/>
          </a:xfrm>
          <a:prstGeom prst="rect">
            <a:avLst/>
          </a:prstGeom>
        </p:spPr>
        <p:txBody>
          <a:bodyPr wrap="square">
            <a:spAutoFit/>
          </a:bodyPr>
          <a:lstStyle/>
          <a:p>
            <a:pPr marL="171450" indent="-171450">
              <a:buFont typeface="Wingdings" panose="05000000000000000000" pitchFamily="2" charset="2"/>
              <a:buChar char="n"/>
            </a:pPr>
            <a:r>
              <a:rPr lang="ja-JP" altLang="en-US" sz="1200" b="1" dirty="0" smtClean="0">
                <a:latin typeface="Arial" panose="020B0604020202020204" pitchFamily="34" charset="0"/>
                <a:ea typeface="Meiryo UI" panose="020B0604030504040204" pitchFamily="50" charset="-128"/>
                <a:cs typeface="Arial" panose="020B0604020202020204" pitchFamily="34" charset="0"/>
              </a:rPr>
              <a:t> </a:t>
            </a:r>
            <a:r>
              <a:rPr lang="en-US" altLang="ja-JP" sz="1200" b="1" dirty="0" smtClean="0">
                <a:latin typeface="Arial" panose="020B0604020202020204" pitchFamily="34" charset="0"/>
                <a:ea typeface="Meiryo UI" panose="020B0604030504040204" pitchFamily="50" charset="-128"/>
                <a:cs typeface="Arial" panose="020B0604020202020204" pitchFamily="34" charset="0"/>
              </a:rPr>
              <a:t>Home Menu of Registered Profile List</a:t>
            </a:r>
            <a:endParaRPr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21</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DTMF Receiving Detection</a:t>
            </a:r>
          </a:p>
        </p:txBody>
      </p:sp>
      <p:sp>
        <p:nvSpPr>
          <p:cNvPr id="5" name="Text Box 4"/>
          <p:cNvSpPr txBox="1">
            <a:spLocks noChangeArrowheads="1"/>
          </p:cNvSpPr>
          <p:nvPr/>
        </p:nvSpPr>
        <p:spPr bwMode="auto">
          <a:xfrm>
            <a:off x="445477" y="1204188"/>
            <a:ext cx="8474686" cy="5293757"/>
          </a:xfrm>
          <a:prstGeom prst="rect">
            <a:avLst/>
          </a:prstGeom>
          <a:noFill/>
          <a:ln w="9525">
            <a:noFill/>
            <a:miter lim="800000"/>
            <a:headEnd/>
            <a:tailEnd/>
          </a:ln>
        </p:spPr>
        <p:txBody>
          <a:bodyPr wrap="square">
            <a:spAutoFit/>
          </a:bodyPr>
          <a:lstStyle/>
          <a:p>
            <a:pPr marL="268288" indent="-268288">
              <a:spcBef>
                <a:spcPts val="0"/>
              </a:spcBef>
              <a:buFont typeface="Wingdings" pitchFamily="2" charset="2"/>
              <a:buChar char="u"/>
              <a:defRPr/>
            </a:pPr>
            <a:r>
              <a:rPr lang="en-US" altLang="ja-JP" sz="1400" b="1" dirty="0" smtClean="0">
                <a:solidFill>
                  <a:srgbClr val="0000CC"/>
                </a:solidFill>
                <a:latin typeface="Arial" panose="020B0604020202020204" pitchFamily="34" charset="0"/>
                <a:ea typeface="HGP創英角ｺﾞｼｯｸUB" pitchFamily="50" charset="-128"/>
                <a:cs typeface="Arial" panose="020B0604020202020204" pitchFamily="34" charset="0"/>
              </a:rPr>
              <a:t>DTMF</a:t>
            </a:r>
            <a:r>
              <a:rPr lang="ja-JP" altLang="en-US" sz="1400" b="1" dirty="0">
                <a:solidFill>
                  <a:srgbClr val="0000CC"/>
                </a:solidFill>
                <a:latin typeface="Arial" panose="020B0604020202020204" pitchFamily="34" charset="0"/>
                <a:ea typeface="HGP創英角ｺﾞｼｯｸUB" pitchFamily="50" charset="-128"/>
                <a:cs typeface="Arial" panose="020B0604020202020204" pitchFamily="34" charset="0"/>
              </a:rPr>
              <a:t> </a:t>
            </a:r>
            <a:r>
              <a:rPr lang="en-US" altLang="ja-JP" sz="1400" b="1" dirty="0" smtClean="0">
                <a:solidFill>
                  <a:srgbClr val="0000CC"/>
                </a:solidFill>
                <a:latin typeface="Arial" panose="020B0604020202020204" pitchFamily="34" charset="0"/>
                <a:ea typeface="HGP創英角ｺﾞｼｯｸUB" pitchFamily="50" charset="-128"/>
                <a:cs typeface="Arial" panose="020B0604020202020204" pitchFamily="34" charset="0"/>
              </a:rPr>
              <a:t>receiving detection (Content sharing)</a:t>
            </a:r>
          </a:p>
          <a:p>
            <a:pPr lvl="1">
              <a:spcBef>
                <a:spcPts val="0"/>
              </a:spcBef>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As legacy HDVC does not support dual stream transmission, it sends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PC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content by video source switching. So, the displayed position of PC content at CPn layout is not fixed. Therefore,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auto-move of PC content to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the No.1 position and auto-transition to screen layout CP1 are performed by DTMF form endpoints. </a:t>
            </a:r>
          </a:p>
          <a:p>
            <a:pPr lvl="1">
              <a:spcBef>
                <a:spcPts val="0"/>
              </a:spcBef>
              <a:defRPr/>
            </a:pPr>
            <a:r>
              <a:rPr lang="en-US" altLang="ja-JP" sz="1000" b="1" dirty="0" smtClean="0">
                <a:solidFill>
                  <a:srgbClr val="FF0000"/>
                </a:solidFill>
                <a:latin typeface="Arial" panose="020B0604020202020204" pitchFamily="34" charset="0"/>
                <a:ea typeface="HGP創英角ｺﾞｼｯｸUB" pitchFamily="50" charset="-128"/>
                <a:cs typeface="Arial" panose="020B0604020202020204" pitchFamily="34" charset="0"/>
              </a:rPr>
              <a:t>Note) </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Auto-transfer </a:t>
            </a:r>
            <a:r>
              <a:rPr lang="en-US" altLang="ja-JP" sz="1000" dirty="0">
                <a:solidFill>
                  <a:srgbClr val="000000"/>
                </a:solidFill>
                <a:latin typeface="Arial" panose="020B0604020202020204" pitchFamily="34" charset="0"/>
                <a:ea typeface="HGP創英角ｺﾞｼｯｸUB" pitchFamily="50" charset="-128"/>
                <a:cs typeface="Arial" panose="020B0604020202020204" pitchFamily="34" charset="0"/>
              </a:rPr>
              <a:t>to screen layout CP1 </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can be set ON/OFF by internal MCU setting. (default :ON)</a:t>
            </a:r>
          </a:p>
          <a:p>
            <a:pPr lvl="1">
              <a:spcBef>
                <a:spcPts val="0"/>
              </a:spcBef>
              <a:defRPr/>
            </a:pPr>
            <a:endParaRPr lang="ja-JP" altLang="en-US"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806450" lvl="1" indent="-271463">
              <a:spcBef>
                <a:spcPts val="0"/>
              </a:spcBef>
              <a:buFont typeface="Wingdings" pitchFamily="2" charset="2"/>
              <a:buChar char="ü"/>
              <a:defRPr/>
            </a:pPr>
            <a:r>
              <a:rPr lang="en-US" altLang="ja-JP" sz="1200" b="1" dirty="0" smtClean="0">
                <a:solidFill>
                  <a:srgbClr val="0000FF"/>
                </a:solidFill>
                <a:latin typeface="Arial" panose="020B0604020202020204" pitchFamily="34" charset="0"/>
                <a:ea typeface="HGP創英角ｺﾞｼｯｸUB" pitchFamily="50" charset="-128"/>
                <a:cs typeface="Arial" panose="020B0604020202020204" pitchFamily="34" charset="0"/>
              </a:rPr>
              <a:t>DTMF code of sharing content is *10, that of releasing is *11.</a:t>
            </a:r>
          </a:p>
          <a:p>
            <a:pPr marL="806450" lvl="1" indent="-271463">
              <a:spcBef>
                <a:spcPts val="0"/>
              </a:spcBef>
              <a:buFont typeface="Wingdings"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When main unit receives notification of content sharing, control authority is passed to the endpoint which has sent notification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of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content sharing. Content sharing mode is transferred by single stream </a:t>
            </a:r>
            <a:r>
              <a:rPr lang="en-US" altLang="ja-JP" sz="1050" dirty="0" smtClean="0">
                <a:solidFill>
                  <a:srgbClr val="000000"/>
                </a:solidFill>
                <a:latin typeface="Arial" panose="020B0604020202020204" pitchFamily="34" charset="0"/>
                <a:ea typeface="HGP創英角ｺﾞｼｯｸUB" pitchFamily="50" charset="-128"/>
                <a:cs typeface="Arial" panose="020B0604020202020204" pitchFamily="34" charset="0"/>
              </a:rPr>
              <a:t>(video source switching)</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p>
          <a:p>
            <a:pPr marL="808038" lvl="1">
              <a:spcBef>
                <a:spcPts val="0"/>
              </a:spcBef>
              <a:defRPr/>
            </a:pPr>
            <a:r>
              <a:rPr lang="en-US" altLang="ja-JP" sz="1200" dirty="0" smtClean="0">
                <a:latin typeface="Arial" panose="020B0604020202020204" pitchFamily="34" charset="0"/>
                <a:ea typeface="HGP創英角ｺﾞｼｯｸUB" pitchFamily="50" charset="-128"/>
                <a:cs typeface="Arial" panose="020B0604020202020204" pitchFamily="34" charset="0"/>
              </a:rPr>
              <a:t>If </a:t>
            </a:r>
            <a:r>
              <a:rPr lang="en-US" altLang="ja-JP" sz="1200" dirty="0">
                <a:latin typeface="Arial" panose="020B0604020202020204" pitchFamily="34" charset="0"/>
                <a:ea typeface="HGP創英角ｺﾞｼｯｸUB" pitchFamily="50" charset="-128"/>
                <a:cs typeface="Arial" panose="020B0604020202020204" pitchFamily="34" charset="0"/>
              </a:rPr>
              <a:t>control </a:t>
            </a:r>
            <a:r>
              <a:rPr lang="en-US" altLang="ja-JP" sz="1200" dirty="0" smtClean="0">
                <a:latin typeface="Arial" panose="020B0604020202020204" pitchFamily="34" charset="0"/>
                <a:ea typeface="HGP創英角ｺﾞｼｯｸUB" pitchFamily="50" charset="-128"/>
                <a:cs typeface="Arial" panose="020B0604020202020204" pitchFamily="34" charset="0"/>
              </a:rPr>
              <a:t>authority has been already passed to an endpoint, it will be passed to another endpoint </a:t>
            </a:r>
            <a:r>
              <a:rPr lang="en-US" altLang="ja-JP" sz="1200" dirty="0">
                <a:latin typeface="Arial" panose="020B0604020202020204" pitchFamily="34" charset="0"/>
                <a:ea typeface="HGP創英角ｺﾞｼｯｸUB" pitchFamily="50" charset="-128"/>
                <a:cs typeface="Arial" panose="020B0604020202020204" pitchFamily="34" charset="0"/>
              </a:rPr>
              <a:t>which </a:t>
            </a:r>
            <a:r>
              <a:rPr lang="en-US" altLang="ja-JP" sz="1200" dirty="0" smtClean="0">
                <a:latin typeface="Arial" panose="020B0604020202020204" pitchFamily="34" charset="0"/>
                <a:ea typeface="HGP創英角ｺﾞｼｯｸUB" pitchFamily="50" charset="-128"/>
                <a:cs typeface="Arial" panose="020B0604020202020204" pitchFamily="34" charset="0"/>
              </a:rPr>
              <a:t>send notification of content sharing later.</a:t>
            </a:r>
            <a:endParaRPr lang="en-US" altLang="ja-JP" sz="1200" dirty="0">
              <a:latin typeface="Arial" panose="020B0604020202020204" pitchFamily="34" charset="0"/>
              <a:ea typeface="HGP創英角ｺﾞｼｯｸUB" pitchFamily="50" charset="-128"/>
              <a:cs typeface="Arial" panose="020B0604020202020204" pitchFamily="34" charset="0"/>
            </a:endParaRPr>
          </a:p>
          <a:p>
            <a:pPr marL="806450" lvl="1" indent="-271463">
              <a:spcBef>
                <a:spcPts val="0"/>
              </a:spcBef>
              <a:buFont typeface="Wingdings"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In this case voice activation does not operate, the endpoint that sent code </a:t>
            </a:r>
            <a:r>
              <a:rPr lang="ja-JP" altLang="en-US"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10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is displayed at No.1 position.</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806450" lvl="1" indent="-271463">
              <a:spcBef>
                <a:spcPts val="0"/>
              </a:spcBef>
              <a:buFont typeface="Wingdings"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Control authority is automatically released and content sharing mode is also released when disconnecting the site which has a control authority.  </a:t>
            </a:r>
          </a:p>
          <a:p>
            <a:pPr marL="806450" lvl="1" indent="-271463">
              <a:spcBef>
                <a:spcPts val="0"/>
              </a:spcBef>
              <a:buFont typeface="Wingdings"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Main unit maintains dual stream even if code</a:t>
            </a:r>
            <a:r>
              <a:rPr lang="ja-JP" altLang="en-US" sz="1200" dirty="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10 is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received during dual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stream and the endpoint that sent its code is moved to No.1 position. At this time, screen layout is up to main site settings. Screen layout is returned to the previous layout if code *11 is received.</a:t>
            </a:r>
            <a:endParaRPr lang="en-US" altLang="ja-JP" sz="1200" strike="dblStrike"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806450" lvl="1" indent="-271463">
              <a:spcBef>
                <a:spcPts val="0"/>
              </a:spcBef>
              <a:buFont typeface="Wingdings"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The setting that do not allow the DTMF detection can be set by internal MCU setting.(Default: Detectable)</a:t>
            </a:r>
          </a:p>
          <a:p>
            <a:pPr marL="806450" lvl="1" indent="-271463">
              <a:spcBef>
                <a:spcPts val="0"/>
              </a:spcBef>
              <a:buFont typeface="Wingdings" pitchFamily="2" charset="2"/>
              <a:buChar char="ü"/>
              <a:defRPr/>
            </a:pPr>
            <a:endPar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268288" indent="-268288">
              <a:spcBef>
                <a:spcPts val="0"/>
              </a:spcBef>
              <a:buFont typeface="Wingdings" pitchFamily="2" charset="2"/>
              <a:buChar char="u"/>
              <a:defRPr/>
            </a:pPr>
            <a:r>
              <a:rPr lang="en-US" altLang="ja-JP" sz="1400" b="1" dirty="0">
                <a:solidFill>
                  <a:srgbClr val="0000CC"/>
                </a:solidFill>
                <a:latin typeface="Arial" panose="020B0604020202020204" pitchFamily="34" charset="0"/>
                <a:ea typeface="HGP創英角ｺﾞｼｯｸUB" pitchFamily="50" charset="-128"/>
                <a:cs typeface="Arial" panose="020B0604020202020204" pitchFamily="34" charset="0"/>
              </a:rPr>
              <a:t>DTMF</a:t>
            </a:r>
            <a:r>
              <a:rPr lang="ja-JP" altLang="en-US" sz="1400" b="1" dirty="0">
                <a:solidFill>
                  <a:srgbClr val="0000CC"/>
                </a:solidFill>
                <a:latin typeface="Arial" panose="020B0604020202020204" pitchFamily="34" charset="0"/>
                <a:ea typeface="HGP創英角ｺﾞｼｯｸUB" pitchFamily="50" charset="-128"/>
                <a:cs typeface="Arial" panose="020B0604020202020204" pitchFamily="34" charset="0"/>
              </a:rPr>
              <a:t> </a:t>
            </a:r>
            <a:r>
              <a:rPr lang="en-US" altLang="ja-JP" sz="1400" b="1" dirty="0">
                <a:solidFill>
                  <a:srgbClr val="0000CC"/>
                </a:solidFill>
                <a:latin typeface="Arial" panose="020B0604020202020204" pitchFamily="34" charset="0"/>
                <a:ea typeface="HGP創英角ｺﾞｼｯｸUB" pitchFamily="50" charset="-128"/>
                <a:cs typeface="Arial" panose="020B0604020202020204" pitchFamily="34" charset="0"/>
              </a:rPr>
              <a:t>receiving detection </a:t>
            </a:r>
            <a:r>
              <a:rPr lang="en-US" altLang="ja-JP" sz="1400" b="1" dirty="0" smtClean="0">
                <a:solidFill>
                  <a:srgbClr val="0000CC"/>
                </a:solidFill>
                <a:latin typeface="Arial" panose="020B0604020202020204" pitchFamily="34" charset="0"/>
                <a:ea typeface="HGP創英角ｺﾞｼｯｸUB" pitchFamily="50" charset="-128"/>
                <a:cs typeface="Arial" panose="020B0604020202020204" pitchFamily="34" charset="0"/>
              </a:rPr>
              <a:t>(Screen layout change)</a:t>
            </a:r>
            <a:endParaRPr lang="en-US" altLang="ja-JP" sz="1400" b="1" dirty="0">
              <a:solidFill>
                <a:srgbClr val="0000CC"/>
              </a:solidFill>
              <a:latin typeface="Arial" panose="020B0604020202020204" pitchFamily="34" charset="0"/>
              <a:ea typeface="HGP創英角ｺﾞｼｯｸUB" pitchFamily="50" charset="-128"/>
              <a:cs typeface="Arial" panose="020B0604020202020204" pitchFamily="34" charset="0"/>
            </a:endParaRPr>
          </a:p>
          <a:p>
            <a:pPr lvl="1">
              <a:spcBef>
                <a:spcPts val="0"/>
              </a:spcBef>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Screen layout can be changed from CP1</a:t>
            </a:r>
            <a:r>
              <a:rPr lang="ja-JP" altLang="en-US" sz="1200" dirty="0" smtClean="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to CP10 by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DTMF from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all endpoints.</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79463" lvl="1" indent="-285750">
              <a:spcBef>
                <a:spcPts val="0"/>
              </a:spcBef>
              <a:buFont typeface="Wingdings" panose="05000000000000000000"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DTMF</a:t>
            </a:r>
            <a:r>
              <a:rPr lang="ja-JP" altLang="en-US" sz="1200" dirty="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code : </a:t>
            </a:r>
          </a:p>
          <a:p>
            <a:pPr marL="779463" lvl="1" indent="-285750">
              <a:spcBef>
                <a:spcPts val="0"/>
              </a:spcBef>
              <a:buFont typeface="Wingdings" panose="05000000000000000000" pitchFamily="2" charset="2"/>
              <a:buChar char="ü"/>
              <a:defRPr/>
            </a:pPr>
            <a:endPar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779463" lvl="1" indent="-285750">
              <a:spcBef>
                <a:spcPts val="0"/>
              </a:spcBef>
              <a:buFont typeface="Wingdings" panose="05000000000000000000" pitchFamily="2" charset="2"/>
              <a:buChar char="ü"/>
              <a:defRPr/>
            </a:pP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79463" lvl="1" indent="-285750">
              <a:spcBef>
                <a:spcPts val="0"/>
              </a:spcBef>
              <a:buFont typeface="Wingdings" panose="05000000000000000000" pitchFamily="2" charset="2"/>
              <a:buChar char="ü"/>
              <a:defRPr/>
            </a:pPr>
            <a:endPar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779463" lvl="1" indent="-285750">
              <a:spcBef>
                <a:spcPts val="0"/>
              </a:spcBef>
              <a:buFont typeface="Wingdings" panose="05000000000000000000" pitchFamily="2" charset="2"/>
              <a:buChar char="ü"/>
              <a:defRPr/>
            </a:pPr>
            <a:endPar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782638" lvl="1" indent="-271463">
              <a:spcBef>
                <a:spcPts val="0"/>
              </a:spcBef>
              <a:buFont typeface="Wingdings" pitchFamily="2" charset="2"/>
              <a:buChar char="ü"/>
              <a:defRPr/>
            </a:pP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The setting that do not allow the DTMF detection can be set by internal MCU setting</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Default: Detectable)</a:t>
            </a:r>
          </a:p>
        </p:txBody>
      </p:sp>
      <p:graphicFrame>
        <p:nvGraphicFramePr>
          <p:cNvPr id="2" name="表 1"/>
          <p:cNvGraphicFramePr>
            <a:graphicFrameLocks noGrp="1"/>
          </p:cNvGraphicFramePr>
          <p:nvPr>
            <p:extLst>
              <p:ext uri="{D42A27DB-BD31-4B8C-83A1-F6EECF244321}">
                <p14:modId xmlns:p14="http://schemas.microsoft.com/office/powerpoint/2010/main" val="3457761915"/>
              </p:ext>
            </p:extLst>
          </p:nvPr>
        </p:nvGraphicFramePr>
        <p:xfrm>
          <a:off x="1344242" y="5533672"/>
          <a:ext cx="6716960" cy="528710"/>
        </p:xfrm>
        <a:graphic>
          <a:graphicData uri="http://schemas.openxmlformats.org/drawingml/2006/table">
            <a:tbl>
              <a:tblPr firstRow="1" bandRow="1">
                <a:tableStyleId>{5C22544A-7EE6-4342-B048-85BDC9FD1C3A}</a:tableStyleId>
              </a:tblPr>
              <a:tblGrid>
                <a:gridCol w="839620"/>
                <a:gridCol w="839620"/>
                <a:gridCol w="839620"/>
                <a:gridCol w="839620"/>
                <a:gridCol w="839620"/>
                <a:gridCol w="839620"/>
                <a:gridCol w="839620"/>
                <a:gridCol w="839620"/>
              </a:tblGrid>
              <a:tr h="264355">
                <a:tc>
                  <a:txBody>
                    <a:bodyPr/>
                    <a:lstStyle/>
                    <a:p>
                      <a:r>
                        <a:rPr kumimoji="1" lang="en-US" altLang="ja-JP" sz="1100" dirty="0" smtClean="0"/>
                        <a:t>Layout</a:t>
                      </a:r>
                      <a:endParaRPr kumimoji="1" lang="ja-JP" altLang="en-US" sz="1100" dirty="0"/>
                    </a:p>
                  </a:txBody>
                  <a:tcPr>
                    <a:solidFill>
                      <a:srgbClr val="0070C0"/>
                    </a:solidFill>
                  </a:tcPr>
                </a:tc>
                <a:tc>
                  <a:txBody>
                    <a:bodyPr/>
                    <a:lstStyle/>
                    <a:p>
                      <a:pPr algn="ctr"/>
                      <a:r>
                        <a:rPr kumimoji="1" lang="en-US" altLang="ja-JP" sz="1100" dirty="0" smtClean="0"/>
                        <a:t>CP1</a:t>
                      </a:r>
                      <a:endParaRPr kumimoji="1" lang="ja-JP" altLang="en-US" sz="1100" dirty="0"/>
                    </a:p>
                  </a:txBody>
                  <a:tcPr>
                    <a:solidFill>
                      <a:srgbClr val="0070C0"/>
                    </a:solidFill>
                  </a:tcPr>
                </a:tc>
                <a:tc>
                  <a:txBody>
                    <a:bodyPr/>
                    <a:lstStyle/>
                    <a:p>
                      <a:pPr algn="ctr"/>
                      <a:r>
                        <a:rPr kumimoji="1" lang="en-US" altLang="ja-JP" sz="1100" dirty="0" smtClean="0"/>
                        <a:t>CP2</a:t>
                      </a:r>
                      <a:endParaRPr kumimoji="1" lang="ja-JP" altLang="en-US" sz="1100" dirty="0"/>
                    </a:p>
                  </a:txBody>
                  <a:tcPr>
                    <a:solidFill>
                      <a:srgbClr val="0070C0"/>
                    </a:solidFill>
                  </a:tcPr>
                </a:tc>
                <a:tc>
                  <a:txBody>
                    <a:bodyPr/>
                    <a:lstStyle/>
                    <a:p>
                      <a:pPr algn="ctr"/>
                      <a:r>
                        <a:rPr kumimoji="1" lang="en-US" altLang="ja-JP" sz="1100" dirty="0" smtClean="0"/>
                        <a:t>CP4</a:t>
                      </a:r>
                      <a:endParaRPr kumimoji="1" lang="ja-JP" altLang="en-US" sz="1100" dirty="0"/>
                    </a:p>
                  </a:txBody>
                  <a:tcPr>
                    <a:solidFill>
                      <a:srgbClr val="0070C0"/>
                    </a:solidFill>
                  </a:tcPr>
                </a:tc>
                <a:tc>
                  <a:txBody>
                    <a:bodyPr/>
                    <a:lstStyle/>
                    <a:p>
                      <a:pPr algn="ctr"/>
                      <a:r>
                        <a:rPr kumimoji="1" lang="en-US" altLang="ja-JP" sz="1100" dirty="0" smtClean="0"/>
                        <a:t>CP6</a:t>
                      </a:r>
                      <a:endParaRPr kumimoji="1" lang="ja-JP" altLang="en-US" sz="1100" dirty="0"/>
                    </a:p>
                  </a:txBody>
                  <a:tcPr>
                    <a:solidFill>
                      <a:srgbClr val="0070C0"/>
                    </a:solidFill>
                  </a:tcPr>
                </a:tc>
                <a:tc>
                  <a:txBody>
                    <a:bodyPr/>
                    <a:lstStyle/>
                    <a:p>
                      <a:pPr algn="ctr"/>
                      <a:r>
                        <a:rPr kumimoji="1" lang="en-US" altLang="ja-JP" sz="1100" dirty="0" smtClean="0"/>
                        <a:t>CP8</a:t>
                      </a:r>
                      <a:endParaRPr kumimoji="1" lang="ja-JP" altLang="en-US" sz="1100" dirty="0"/>
                    </a:p>
                  </a:txBody>
                  <a:tcPr>
                    <a:solidFill>
                      <a:srgbClr val="0070C0"/>
                    </a:solidFill>
                  </a:tcPr>
                </a:tc>
                <a:tc>
                  <a:txBody>
                    <a:bodyPr/>
                    <a:lstStyle/>
                    <a:p>
                      <a:pPr algn="ctr"/>
                      <a:r>
                        <a:rPr kumimoji="1" lang="en-US" altLang="ja-JP" sz="1100" dirty="0" smtClean="0"/>
                        <a:t>CP9</a:t>
                      </a:r>
                      <a:endParaRPr kumimoji="1" lang="ja-JP" altLang="en-US" sz="1100" dirty="0"/>
                    </a:p>
                  </a:txBody>
                  <a:tcPr>
                    <a:solidFill>
                      <a:srgbClr val="0070C0"/>
                    </a:solidFill>
                  </a:tcPr>
                </a:tc>
                <a:tc>
                  <a:txBody>
                    <a:bodyPr/>
                    <a:lstStyle/>
                    <a:p>
                      <a:pPr algn="ctr"/>
                      <a:r>
                        <a:rPr kumimoji="1" lang="en-US" altLang="ja-JP" sz="1100" dirty="0" smtClean="0"/>
                        <a:t>CP10</a:t>
                      </a:r>
                      <a:endParaRPr kumimoji="1" lang="ja-JP" altLang="en-US" sz="1100" dirty="0"/>
                    </a:p>
                  </a:txBody>
                  <a:tcPr>
                    <a:solidFill>
                      <a:srgbClr val="0070C0"/>
                    </a:solidFill>
                  </a:tcPr>
                </a:tc>
              </a:tr>
              <a:tr h="264355">
                <a:tc>
                  <a:txBody>
                    <a:bodyPr/>
                    <a:lstStyle/>
                    <a:p>
                      <a:r>
                        <a:rPr kumimoji="1" lang="en-US" altLang="ja-JP" sz="1100" dirty="0" smtClean="0"/>
                        <a:t>Keypad</a:t>
                      </a:r>
                      <a:endParaRPr kumimoji="1" lang="ja-JP" altLang="en-US" sz="1100" dirty="0"/>
                    </a:p>
                  </a:txBody>
                  <a:tcPr/>
                </a:tc>
                <a:tc>
                  <a:txBody>
                    <a:bodyPr/>
                    <a:lstStyle/>
                    <a:p>
                      <a:pPr algn="ctr"/>
                      <a:r>
                        <a:rPr kumimoji="1" lang="en-US" altLang="ja-JP" sz="1100" dirty="0" smtClean="0"/>
                        <a:t>*21</a:t>
                      </a:r>
                      <a:endParaRPr kumimoji="1" lang="ja-JP" altLang="en-US" sz="1100" dirty="0"/>
                    </a:p>
                  </a:txBody>
                  <a:tcPr/>
                </a:tc>
                <a:tc>
                  <a:txBody>
                    <a:bodyPr/>
                    <a:lstStyle/>
                    <a:p>
                      <a:pPr algn="ctr"/>
                      <a:r>
                        <a:rPr kumimoji="1" lang="en-US" altLang="ja-JP" sz="1100" dirty="0" smtClean="0"/>
                        <a:t>*22</a:t>
                      </a:r>
                      <a:endParaRPr kumimoji="1" lang="ja-JP" altLang="en-US" sz="1100" dirty="0"/>
                    </a:p>
                  </a:txBody>
                  <a:tcPr/>
                </a:tc>
                <a:tc>
                  <a:txBody>
                    <a:bodyPr/>
                    <a:lstStyle/>
                    <a:p>
                      <a:pPr algn="ctr"/>
                      <a:r>
                        <a:rPr kumimoji="1" lang="en-US" altLang="ja-JP" sz="1100" dirty="0" smtClean="0"/>
                        <a:t>*24</a:t>
                      </a:r>
                      <a:endParaRPr kumimoji="1" lang="ja-JP" altLang="en-US" sz="1100" dirty="0"/>
                    </a:p>
                  </a:txBody>
                  <a:tcPr/>
                </a:tc>
                <a:tc>
                  <a:txBody>
                    <a:bodyPr/>
                    <a:lstStyle/>
                    <a:p>
                      <a:pPr algn="ctr"/>
                      <a:r>
                        <a:rPr kumimoji="1" lang="en-US" altLang="ja-JP" sz="1100" dirty="0" smtClean="0"/>
                        <a:t>*26</a:t>
                      </a:r>
                      <a:endParaRPr kumimoji="1" lang="ja-JP" altLang="en-US" sz="1100" dirty="0"/>
                    </a:p>
                  </a:txBody>
                  <a:tcPr/>
                </a:tc>
                <a:tc>
                  <a:txBody>
                    <a:bodyPr/>
                    <a:lstStyle/>
                    <a:p>
                      <a:pPr algn="ctr"/>
                      <a:r>
                        <a:rPr kumimoji="1" lang="en-US" altLang="ja-JP" sz="1100" dirty="0" smtClean="0"/>
                        <a:t>*28</a:t>
                      </a:r>
                      <a:endParaRPr kumimoji="1" lang="ja-JP" altLang="en-US" sz="1100" dirty="0"/>
                    </a:p>
                  </a:txBody>
                  <a:tcPr/>
                </a:tc>
                <a:tc>
                  <a:txBody>
                    <a:bodyPr/>
                    <a:lstStyle/>
                    <a:p>
                      <a:pPr algn="ctr"/>
                      <a:r>
                        <a:rPr kumimoji="1" lang="en-US" altLang="ja-JP" sz="1100" dirty="0" smtClean="0"/>
                        <a:t>*29</a:t>
                      </a:r>
                      <a:endParaRPr kumimoji="1" lang="ja-JP" altLang="en-US" sz="1100" dirty="0"/>
                    </a:p>
                  </a:txBody>
                  <a:tcPr/>
                </a:tc>
                <a:tc>
                  <a:txBody>
                    <a:bodyPr/>
                    <a:lstStyle/>
                    <a:p>
                      <a:pPr algn="ctr"/>
                      <a:r>
                        <a:rPr kumimoji="1" lang="en-US" altLang="ja-JP" sz="1100" dirty="0" smtClean="0"/>
                        <a:t>*20</a:t>
                      </a:r>
                      <a:endParaRPr kumimoji="1" lang="ja-JP" altLang="en-US" sz="1100" dirty="0"/>
                    </a:p>
                  </a:txBody>
                  <a:tcPr/>
                </a:tc>
              </a:tr>
            </a:tbl>
          </a:graphicData>
        </a:graphic>
      </p:graphicFrame>
    </p:spTree>
    <p:extLst>
      <p:ext uri="{BB962C8B-B14F-4D97-AF65-F5344CB8AC3E}">
        <p14:creationId xmlns:p14="http://schemas.microsoft.com/office/powerpoint/2010/main" val="79824280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Other Functions</a:t>
            </a:r>
          </a:p>
        </p:txBody>
      </p:sp>
      <p:sp>
        <p:nvSpPr>
          <p:cNvPr id="10" name="Text Box 4"/>
          <p:cNvSpPr txBox="1">
            <a:spLocks noChangeArrowheads="1"/>
          </p:cNvSpPr>
          <p:nvPr/>
        </p:nvSpPr>
        <p:spPr bwMode="auto">
          <a:xfrm>
            <a:off x="468922" y="1172887"/>
            <a:ext cx="8464063" cy="5546134"/>
          </a:xfrm>
          <a:prstGeom prst="rect">
            <a:avLst/>
          </a:prstGeom>
          <a:noFill/>
          <a:ln w="9525">
            <a:noFill/>
            <a:miter lim="800000"/>
            <a:headEnd/>
            <a:tailEnd/>
          </a:ln>
        </p:spPr>
        <p:txBody>
          <a:bodyPr wrap="square">
            <a:spAutoFit/>
          </a:bodyPr>
          <a:lstStyle/>
          <a:p>
            <a:pPr marL="268288" indent="-268288">
              <a:spcBef>
                <a:spcPct val="10000"/>
              </a:spcBef>
              <a:buFont typeface="Wingdings" pitchFamily="2" charset="2"/>
              <a:buChar char="u"/>
              <a:defRPr/>
            </a:pP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Other internal MCU</a:t>
            </a:r>
            <a:r>
              <a:rPr lang="ja-JP" altLang="en-US"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 </a:t>
            </a: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setting</a:t>
            </a:r>
          </a:p>
          <a:p>
            <a:pPr marL="742950" lvl="1" indent="-285750">
              <a:spcBef>
                <a:spcPct val="10000"/>
              </a:spcBef>
              <a:buFont typeface="Wingdings" panose="05000000000000000000"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Camera control transferring function (ON/OFF), CP1 layout transferring when sharing content (ON</a:t>
            </a:r>
            <a:r>
              <a:rPr lang="ja-JP" altLang="en-US"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OFF),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DTMF for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content sharing from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endpoint (Permitted, Ignored),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DTMF for layout control from endpoint (Permitted, Ignored), Display of endpoint name (ON/OFF), Holding time of main screen at Voice activation (1-20s)</a:t>
            </a:r>
            <a:endParaRPr lang="en-US" altLang="ja-JP" sz="14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268288" indent="-268288">
              <a:spcBef>
                <a:spcPct val="10000"/>
              </a:spcBef>
              <a:buFont typeface="Wingdings" pitchFamily="2" charset="2"/>
              <a:buChar char="u"/>
              <a:defRPr/>
            </a:pP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Contact list</a:t>
            </a:r>
          </a:p>
          <a:p>
            <a:pPr marL="742950" lvl="1" indent="-285750">
              <a:spcBef>
                <a:spcPct val="10000"/>
              </a:spcBef>
              <a:buFont typeface="Wingdings" panose="05000000000000000000"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Only single address can be registered in the contact list. </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1200150" lvl="2" indent="-285750">
              <a:spcBef>
                <a:spcPct val="10000"/>
              </a:spcBef>
              <a:buFont typeface="Wingdings" panose="05000000000000000000" pitchFamily="2" charset="2"/>
              <a:buChar char="ü"/>
              <a:defRPr/>
            </a:pP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Maximum number of contact list : 600</a:t>
            </a:r>
          </a:p>
          <a:p>
            <a:pPr marL="1200150" lvl="2" indent="-285750">
              <a:spcBef>
                <a:spcPct val="10000"/>
              </a:spcBef>
              <a:buFont typeface="Wingdings" panose="05000000000000000000" pitchFamily="2" charset="2"/>
              <a:buChar char="ü"/>
              <a:defRPr/>
            </a:pP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Connecting mode shall be designated (IP mode (SIP), IP mode (H.323), NAT traversal mode), when registered. (Default: IP mode (SIP))</a:t>
            </a:r>
            <a:endParaRPr lang="en-US" altLang="ja-JP" sz="14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268288" indent="-268288">
              <a:spcBef>
                <a:spcPct val="10000"/>
              </a:spcBef>
              <a:buFont typeface="Wingdings" pitchFamily="2" charset="2"/>
              <a:buChar char="u"/>
              <a:defRPr/>
            </a:pPr>
            <a:r>
              <a:rPr lang="en-US" altLang="ja-JP" sz="1400" b="1" dirty="0" smtClean="0">
                <a:solidFill>
                  <a:srgbClr val="0000FF"/>
                </a:solidFill>
                <a:latin typeface="Arial" panose="020B0604020202020204" pitchFamily="34" charset="0"/>
                <a:ea typeface="HGP創英角ｺﾞｼｯｸUB" pitchFamily="50" charset="-128"/>
                <a:cs typeface="Arial" panose="020B0604020202020204" pitchFamily="34" charset="0"/>
              </a:rPr>
              <a:t>Profile</a:t>
            </a:r>
            <a:endParaRPr lang="en-US" altLang="ja-JP" sz="1400" b="1" dirty="0">
              <a:solidFill>
                <a:srgbClr val="0000FF"/>
              </a:solidFill>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defRPr/>
            </a:pPr>
            <a:r>
              <a:rPr lang="en-US" altLang="ja-JP" sz="1200" dirty="0">
                <a:solidFill>
                  <a:srgbClr val="000000"/>
                </a:solidFill>
                <a:latin typeface="Arial" panose="020B0604020202020204" pitchFamily="34" charset="0"/>
                <a:cs typeface="Arial" panose="020B0604020202020204" pitchFamily="34" charset="0"/>
              </a:rPr>
              <a:t>A profile that can be registered conference attributes and connection endpoints is introduced for group call and security of the conference</a:t>
            </a:r>
            <a:r>
              <a:rPr lang="en-US" altLang="ja-JP" sz="1200" dirty="0" smtClean="0">
                <a:solidFill>
                  <a:srgbClr val="000000"/>
                </a:solidFill>
                <a:latin typeface="Arial" panose="020B0604020202020204" pitchFamily="34" charset="0"/>
                <a:cs typeface="Arial" panose="020B0604020202020204" pitchFamily="34" charset="0"/>
              </a:rPr>
              <a:t>.</a:t>
            </a:r>
            <a:endPar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a:p>
            <a:pPr marL="1200150" lvl="2" indent="-285750">
              <a:spcBef>
                <a:spcPct val="10000"/>
              </a:spcBef>
              <a:buFont typeface="Wingdings" pitchFamily="2" charset="2"/>
              <a:buChar char="ü"/>
              <a:defRPr/>
            </a:pP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Number of profile: 20</a:t>
            </a:r>
            <a:endParaRPr lang="en-US" altLang="ja-JP" sz="1200" b="1"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1200150" lvl="2" indent="-285750">
              <a:spcBef>
                <a:spcPct val="10000"/>
              </a:spcBef>
              <a:buFont typeface="Wingdings" pitchFamily="2" charset="2"/>
              <a:buChar char="ü"/>
              <a:defRPr/>
            </a:pP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Number of registered connecting endpoint</a:t>
            </a:r>
            <a:r>
              <a:rPr lang="ja-JP" altLang="en-US" sz="1200" b="1" dirty="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 20</a:t>
            </a:r>
            <a:endParaRPr lang="en-US" altLang="ja-JP" sz="1200" b="1"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1200150" lvl="2" indent="-285750">
              <a:spcBef>
                <a:spcPct val="10000"/>
              </a:spcBef>
              <a:buFont typeface="Wingdings" pitchFamily="2" charset="2"/>
              <a:buChar char="ü"/>
              <a:defRPr/>
            </a:pPr>
            <a:r>
              <a:rPr lang="en-US" altLang="ja-JP" sz="1200" dirty="0" smtClean="0">
                <a:solidFill>
                  <a:srgbClr val="000000"/>
                </a:solidFill>
                <a:latin typeface="Arial" panose="020B0604020202020204" pitchFamily="34" charset="0"/>
                <a:cs typeface="Arial" panose="020B0604020202020204" pitchFamily="34" charset="0"/>
              </a:rPr>
              <a:t>Conference attributes : conference name,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access control limitation (ON/OFF), Screen layout (Fix/Auto), Main screen (Registered site, Voice </a:t>
            </a: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A</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ctivation</a:t>
            </a:r>
            <a:r>
              <a:rPr lang="en-US" altLang="ja-JP" sz="1200" dirty="0" smtClean="0">
                <a:latin typeface="Arial" panose="020B0604020202020204" pitchFamily="34" charset="0"/>
                <a:ea typeface="HGP創英角ｺﾞｼｯｸUB" pitchFamily="50" charset="-128"/>
                <a:cs typeface="Arial" panose="020B0604020202020204" pitchFamily="34" charset="0"/>
              </a:rPr>
              <a:t>, Voice Activation 2), d</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isplay of endpoint name (ON/OFF), Voice synthesis setting</a:t>
            </a:r>
            <a:r>
              <a:rPr lang="ja-JP" altLang="en-US" sz="1200" dirty="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Synthesis/Mute</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defRPr/>
            </a:pPr>
            <a:r>
              <a:rPr lang="ja-JP" altLang="en-US" sz="1200" dirty="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Dial out using a profile list</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268288" indent="-268288">
              <a:spcBef>
                <a:spcPct val="10000"/>
              </a:spcBef>
              <a:buFont typeface="Wingdings" pitchFamily="2" charset="2"/>
              <a:buChar char="u"/>
            </a:pPr>
            <a:r>
              <a:rPr lang="en-US" altLang="ja-JP" sz="1400" b="1" dirty="0">
                <a:solidFill>
                  <a:srgbClr val="0000CC"/>
                </a:solidFill>
                <a:latin typeface="Arial" panose="020B0604020202020204" pitchFamily="34" charset="0"/>
                <a:ea typeface="HGP創英角ｺﾞｼｯｸUB" pitchFamily="50" charset="-128"/>
                <a:cs typeface="Arial" panose="020B0604020202020204" pitchFamily="34" charset="0"/>
              </a:rPr>
              <a:t>Call history</a:t>
            </a:r>
          </a:p>
          <a:p>
            <a:pPr marL="742950" lvl="1" indent="-285750">
              <a:spcBef>
                <a:spcPct val="10000"/>
              </a:spcBef>
              <a:buFont typeface="Wingdings" pitchFamily="2" charset="2"/>
              <a:buChar char="ü"/>
            </a:pPr>
            <a:r>
              <a:rPr lang="en-US" altLang="ja-JP" sz="1200" b="1" dirty="0">
                <a:solidFill>
                  <a:srgbClr val="000000"/>
                </a:solidFill>
                <a:latin typeface="Arial" panose="020B0604020202020204" pitchFamily="34" charset="0"/>
                <a:ea typeface="HGP創英角ｺﾞｼｯｸUB" pitchFamily="50" charset="-128"/>
                <a:cs typeface="Arial" panose="020B0604020202020204" pitchFamily="34" charset="0"/>
              </a:rPr>
              <a:t>Call history is shown per each endpoint. </a:t>
            </a: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&lt; Call </a:t>
            </a:r>
            <a:r>
              <a:rPr lang="en-US" altLang="ja-JP" sz="1200" b="1" dirty="0">
                <a:solidFill>
                  <a:srgbClr val="000000"/>
                </a:solidFill>
                <a:latin typeface="Arial" panose="020B0604020202020204" pitchFamily="34" charset="0"/>
                <a:ea typeface="HGP創英角ｺﾞｼｯｸUB" pitchFamily="50" charset="-128"/>
                <a:cs typeface="Arial" panose="020B0604020202020204" pitchFamily="34" charset="0"/>
              </a:rPr>
              <a:t>history: </a:t>
            </a:r>
            <a:r>
              <a:rPr lang="en-US" altLang="ja-JP" sz="1200" b="1" dirty="0" smtClean="0">
                <a:solidFill>
                  <a:srgbClr val="000000"/>
                </a:solidFill>
                <a:latin typeface="Arial" panose="020B0604020202020204" pitchFamily="34" charset="0"/>
                <a:ea typeface="HGP創英角ｺﾞｼｯｸUB" pitchFamily="50" charset="-128"/>
                <a:cs typeface="Arial" panose="020B0604020202020204" pitchFamily="34" charset="0"/>
              </a:rPr>
              <a:t>50 calls &gt;</a:t>
            </a:r>
            <a:endParaRPr lang="en-US" altLang="ja-JP" sz="1200" b="1"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pP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Adding a profile to outgoing call history and calling using this history</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a:t>
            </a:r>
            <a:endParaRPr lang="en-US" altLang="ja-JP" sz="14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268288" indent="-268288">
              <a:spcBef>
                <a:spcPct val="10000"/>
              </a:spcBef>
              <a:buFont typeface="Wingdings" pitchFamily="2" charset="2"/>
              <a:buChar char="u"/>
            </a:pPr>
            <a:r>
              <a:rPr lang="en-US" altLang="ja-JP" sz="1400" b="1" dirty="0">
                <a:solidFill>
                  <a:srgbClr val="0000CC"/>
                </a:solidFill>
                <a:latin typeface="Arial" panose="020B0604020202020204" pitchFamily="34" charset="0"/>
                <a:ea typeface="HGP創英角ｺﾞｼｯｸUB" pitchFamily="50" charset="-128"/>
                <a:cs typeface="Arial" panose="020B0604020202020204" pitchFamily="34" charset="0"/>
              </a:rPr>
              <a:t>Direct call</a:t>
            </a:r>
          </a:p>
          <a:p>
            <a:pPr marL="742950" lvl="1" indent="-285750">
              <a:spcBef>
                <a:spcPct val="10000"/>
              </a:spcBef>
              <a:buFont typeface="Wingdings" pitchFamily="2" charset="2"/>
              <a:buChar char="ü"/>
            </a:pP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Calling using a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profile</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pP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Calling by entering an address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directly</a:t>
            </a:r>
            <a:endPar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pPr>
            <a:r>
              <a:rPr lang="en-US" altLang="ja-JP" sz="1200" dirty="0">
                <a:solidFill>
                  <a:srgbClr val="000000"/>
                </a:solidFill>
                <a:latin typeface="Arial" panose="020B0604020202020204" pitchFamily="34" charset="0"/>
                <a:ea typeface="HGP創英角ｺﾞｼｯｸUB" pitchFamily="50" charset="-128"/>
                <a:cs typeface="Arial" panose="020B0604020202020204" pitchFamily="34" charset="0"/>
              </a:rPr>
              <a:t>Calling from the contact </a:t>
            </a:r>
            <a:r>
              <a:rPr lang="en-US" altLang="ja-JP" sz="1200" dirty="0" smtClean="0">
                <a:solidFill>
                  <a:srgbClr val="000000"/>
                </a:solidFill>
                <a:latin typeface="Arial" panose="020B0604020202020204" pitchFamily="34" charset="0"/>
                <a:ea typeface="HGP創英角ｺﾞｼｯｸUB" pitchFamily="50" charset="-128"/>
                <a:cs typeface="Arial" panose="020B0604020202020204" pitchFamily="34" charset="0"/>
              </a:rPr>
              <a:t>list</a:t>
            </a:r>
            <a:endParaRPr lang="en-US" altLang="ja-JP" sz="1200" dirty="0">
              <a:latin typeface="Arial" panose="020B0604020202020204" pitchFamily="34" charset="0"/>
              <a:ea typeface="HGP創英角ｺﾞｼｯｸUB" pitchFamily="50" charset="-128"/>
              <a:cs typeface="Arial" panose="020B0604020202020204" pitchFamily="34" charset="0"/>
            </a:endParaRPr>
          </a:p>
          <a:p>
            <a:pPr marL="742950" lvl="1" indent="-285750">
              <a:spcBef>
                <a:spcPct val="10000"/>
              </a:spcBef>
              <a:buFont typeface="Wingdings" pitchFamily="2" charset="2"/>
              <a:buChar char="ü"/>
            </a:pPr>
            <a:r>
              <a:rPr lang="en-US" altLang="ja-JP" sz="1200" dirty="0">
                <a:latin typeface="Arial" panose="020B0604020202020204" pitchFamily="34" charset="0"/>
                <a:ea typeface="HGP創英角ｺﾞｼｯｸUB" pitchFamily="50" charset="-128"/>
                <a:cs typeface="Arial" panose="020B0604020202020204" pitchFamily="34" charset="0"/>
              </a:rPr>
              <a:t>Calling from the call history</a:t>
            </a:r>
            <a:endParaRPr lang="en-US" altLang="ja-JP" sz="1050" dirty="0" smtClean="0">
              <a:solidFill>
                <a:srgbClr val="000000"/>
              </a:solidFill>
              <a:latin typeface="Arial" panose="020B0604020202020204" pitchFamily="34" charset="0"/>
              <a:ea typeface="HGP創英角ｺﾞｼｯｸUB" pitchFamily="50" charset="-128"/>
              <a:cs typeface="Arial" panose="020B0604020202020204" pitchFamily="34" charset="0"/>
            </a:endParaRPr>
          </a:p>
        </p:txBody>
      </p:sp>
    </p:spTree>
    <p:extLst>
      <p:ext uri="{BB962C8B-B14F-4D97-AF65-F5344CB8AC3E}">
        <p14:creationId xmlns:p14="http://schemas.microsoft.com/office/powerpoint/2010/main" val="221178763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Hintergrund"/>
          <p:cNvPicPr>
            <a:picLocks noChangeAspect="1" noChangeArrowheads="1"/>
          </p:cNvPicPr>
          <p:nvPr/>
        </p:nvPicPr>
        <p:blipFill>
          <a:blip r:embed="rId3">
            <a:extLst>
              <a:ext uri="{28A0092B-C50C-407E-A947-70E740481C1C}">
                <a14:useLocalDpi xmlns:a14="http://schemas.microsoft.com/office/drawing/2010/main" val="0"/>
              </a:ext>
            </a:extLst>
          </a:blip>
          <a:srcRect b="7220"/>
          <a:stretch>
            <a:fillRect/>
          </a:stretch>
        </p:blipFill>
        <p:spPr bwMode="auto">
          <a:xfrm>
            <a:off x="0" y="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chatten"/>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477108" y="2322786"/>
            <a:ext cx="6228861" cy="1200329"/>
          </a:xfrm>
          <a:prstGeom prst="rect">
            <a:avLst/>
          </a:prstGeom>
          <a:noFill/>
        </p:spPr>
        <p:txBody>
          <a:bodyPr wrap="square" rtlCol="0">
            <a:spAutoFit/>
          </a:bodyPr>
          <a:lstStyle/>
          <a:p>
            <a:pPr algn="ctr"/>
            <a:r>
              <a:rPr kumimoji="1" lang="en-US" altLang="ja-JP" sz="7200" dirty="0" smtClean="0">
                <a:latin typeface="Arial Black" panose="020B0A04020102020204" pitchFamily="34" charset="0"/>
                <a:ea typeface="HGP創英角ｺﾞｼｯｸUB" panose="020B0900000000000000" pitchFamily="50" charset="-128"/>
              </a:rPr>
              <a:t>Thank You !</a:t>
            </a:r>
            <a:endParaRPr kumimoji="1" lang="ja-JP" altLang="en-US" sz="7200" dirty="0">
              <a:latin typeface="Arial Black" panose="020B0A04020102020204" pitchFamily="34" charset="0"/>
              <a:ea typeface="HGP創英角ｺﾞｼｯｸUB" panose="020B0900000000000000" pitchFamily="50" charset="-128"/>
            </a:endParaRPr>
          </a:p>
        </p:txBody>
      </p:sp>
      <p:pic>
        <p:nvPicPr>
          <p:cNvPr id="6" name="Picture 4" descr="KX_VC1600黒"/>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7919" y="4494726"/>
            <a:ext cx="2308566" cy="63719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1"/>
          <p:cNvSpPr txBox="1">
            <a:spLocks noChangeArrowheads="1"/>
          </p:cNvSpPr>
          <p:nvPr/>
        </p:nvSpPr>
        <p:spPr bwMode="auto">
          <a:xfrm>
            <a:off x="1587205" y="5686073"/>
            <a:ext cx="60084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ja-JP" sz="2000" b="1" dirty="0" smtClean="0">
                <a:solidFill>
                  <a:srgbClr val="0000CC"/>
                </a:solidFill>
                <a:latin typeface="Arial" panose="020B0604020202020204" pitchFamily="34" charset="0"/>
                <a:ea typeface="HGS創英角ｺﾞｼｯｸUB" panose="020B0900000000000000" pitchFamily="50" charset="-128"/>
                <a:cs typeface="Arial" panose="020B0604020202020204" pitchFamily="34" charset="0"/>
              </a:rPr>
              <a:t>Panasonic System Networks Co., Ltd.</a:t>
            </a:r>
          </a:p>
          <a:p>
            <a:pPr algn="ctr"/>
            <a:r>
              <a:rPr kumimoji="1" lang="en-US" altLang="ja-JP" sz="1400" dirty="0" smtClean="0">
                <a:latin typeface="Arial" panose="020B0604020202020204" pitchFamily="34" charset="0"/>
                <a:ea typeface="HGS創英角ｺﾞｼｯｸUB" panose="020B0900000000000000" pitchFamily="50" charset="-128"/>
                <a:cs typeface="Arial" panose="020B0604020202020204" pitchFamily="34" charset="0"/>
              </a:rPr>
              <a:t>Security System Business Division</a:t>
            </a:r>
            <a:endParaRPr kumimoji="1" lang="ja-JP" altLang="en-US" sz="1400" dirty="0">
              <a:latin typeface="Arial" panose="020B0604020202020204" pitchFamily="34" charset="0"/>
              <a:ea typeface="HGS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369913614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2</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16" name="テキスト ボックス 15"/>
          <p:cNvSpPr txBox="1"/>
          <p:nvPr/>
        </p:nvSpPr>
        <p:spPr>
          <a:xfrm>
            <a:off x="347248" y="6148138"/>
            <a:ext cx="8242479" cy="253916"/>
          </a:xfrm>
          <a:prstGeom prst="rect">
            <a:avLst/>
          </a:prstGeom>
          <a:noFill/>
        </p:spPr>
        <p:txBody>
          <a:bodyPr wrap="square" rtlCol="0">
            <a:spAutoFit/>
          </a:bodyPr>
          <a:lstStyle/>
          <a:p>
            <a:r>
              <a:rPr kumimoji="1"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Note</a:t>
            </a:r>
            <a:r>
              <a:rPr kumimoji="1" lang="en-US" altLang="ja-JP" sz="105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In case of connection by H.263 protocol (Old Generation Model), connection can be made up to 4 sites as maximum.</a:t>
            </a:r>
            <a:endParaRPr kumimoji="1" lang="ja-JP" altLang="en-US" sz="1050" dirty="0">
              <a:latin typeface="Arial" panose="020B0604020202020204" pitchFamily="34" charset="0"/>
              <a:ea typeface="Meiryo UI" panose="020B0604030504040204" pitchFamily="50" charset="-128"/>
              <a:cs typeface="Arial" panose="020B0604020202020204" pitchFamily="34" charset="0"/>
            </a:endParaRPr>
          </a:p>
        </p:txBody>
      </p:sp>
      <p:sp>
        <p:nvSpPr>
          <p:cNvPr id="17" name="Line 33"/>
          <p:cNvSpPr>
            <a:spLocks noChangeShapeType="1"/>
          </p:cNvSpPr>
          <p:nvPr/>
        </p:nvSpPr>
        <p:spPr bwMode="auto">
          <a:xfrm>
            <a:off x="5145276" y="3775063"/>
            <a:ext cx="2114650" cy="1579178"/>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Line 34"/>
          <p:cNvSpPr>
            <a:spLocks noChangeShapeType="1"/>
          </p:cNvSpPr>
          <p:nvPr/>
        </p:nvSpPr>
        <p:spPr bwMode="auto">
          <a:xfrm flipV="1">
            <a:off x="3183682" y="3879314"/>
            <a:ext cx="1116296" cy="1474926"/>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19" name="Line 35"/>
          <p:cNvSpPr>
            <a:spLocks noChangeShapeType="1"/>
          </p:cNvSpPr>
          <p:nvPr/>
        </p:nvSpPr>
        <p:spPr bwMode="auto">
          <a:xfrm>
            <a:off x="4460818" y="3879315"/>
            <a:ext cx="1415149" cy="1433088"/>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20" name="Picture 1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0974" y="5129073"/>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35"/>
          <p:cNvSpPr>
            <a:spLocks noChangeShapeType="1"/>
          </p:cNvSpPr>
          <p:nvPr/>
        </p:nvSpPr>
        <p:spPr bwMode="auto">
          <a:xfrm>
            <a:off x="4390840" y="3894310"/>
            <a:ext cx="139957" cy="1434441"/>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2" name="Line 34"/>
          <p:cNvSpPr>
            <a:spLocks noChangeShapeType="1"/>
          </p:cNvSpPr>
          <p:nvPr/>
        </p:nvSpPr>
        <p:spPr bwMode="auto">
          <a:xfrm flipV="1">
            <a:off x="1595117" y="3636894"/>
            <a:ext cx="2134614" cy="514832"/>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23" name="Rectangle 11"/>
          <p:cNvSpPr>
            <a:spLocks noChangeArrowheads="1"/>
          </p:cNvSpPr>
          <p:nvPr/>
        </p:nvSpPr>
        <p:spPr bwMode="auto">
          <a:xfrm>
            <a:off x="7133805" y="5577475"/>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4" name="Line 34"/>
          <p:cNvSpPr>
            <a:spLocks noChangeShapeType="1"/>
          </p:cNvSpPr>
          <p:nvPr/>
        </p:nvSpPr>
        <p:spPr bwMode="auto">
          <a:xfrm flipV="1">
            <a:off x="1651083" y="3678057"/>
            <a:ext cx="1975850" cy="1755959"/>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900" b="1" dirty="0">
              <a:latin typeface="Arial" panose="020B0604020202020204" pitchFamily="34" charset="0"/>
              <a:ea typeface="Meiryo UI" panose="020B0604030504040204" pitchFamily="50" charset="-128"/>
              <a:cs typeface="Arial" panose="020B0604020202020204" pitchFamily="34" charset="0"/>
            </a:endParaRPr>
          </a:p>
        </p:txBody>
      </p:sp>
      <p:sp>
        <p:nvSpPr>
          <p:cNvPr id="25" name="Rectangle 11"/>
          <p:cNvSpPr>
            <a:spLocks noChangeArrowheads="1"/>
          </p:cNvSpPr>
          <p:nvPr/>
        </p:nvSpPr>
        <p:spPr bwMode="auto">
          <a:xfrm>
            <a:off x="804691" y="5616103"/>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a:t>
            </a:r>
            <a:r>
              <a:rPr lang="en-US" altLang="ja-JP" sz="900" b="1" dirty="0">
                <a:solidFill>
                  <a:srgbClr val="000000"/>
                </a:solidFill>
                <a:latin typeface="Arial" panose="020B0604020202020204" pitchFamily="34" charset="0"/>
                <a:ea typeface="Meiryo UI" panose="020B0604030504040204" pitchFamily="50" charset="-128"/>
                <a:cs typeface="Arial" panose="020B0604020202020204" pitchFamily="34" charset="0"/>
              </a:rPr>
              <a:t/>
            </a:r>
            <a:br>
              <a:rPr lang="en-US" altLang="ja-JP" sz="900" b="1" dirty="0">
                <a:solidFill>
                  <a:srgbClr val="000000"/>
                </a:solidFill>
                <a:latin typeface="Arial" panose="020B0604020202020204" pitchFamily="34" charset="0"/>
                <a:ea typeface="Meiryo UI" panose="020B0604030504040204" pitchFamily="50" charset="-128"/>
                <a:cs typeface="Arial" panose="020B0604020202020204" pitchFamily="34" charset="0"/>
              </a:rPr>
            </a:b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Windows</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9" name="Rectangle 11"/>
          <p:cNvSpPr>
            <a:spLocks noChangeArrowheads="1"/>
          </p:cNvSpPr>
          <p:nvPr/>
        </p:nvSpPr>
        <p:spPr bwMode="auto">
          <a:xfrm>
            <a:off x="5238054" y="5540942"/>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8442" y="2570217"/>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540" y="3879317"/>
            <a:ext cx="373576" cy="54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2" name="Rectangle 11"/>
          <p:cNvSpPr>
            <a:spLocks noChangeArrowheads="1"/>
          </p:cNvSpPr>
          <p:nvPr/>
        </p:nvSpPr>
        <p:spPr bwMode="auto">
          <a:xfrm>
            <a:off x="630673" y="3135172"/>
            <a:ext cx="1447735" cy="45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iOS</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3" name="Line 34"/>
          <p:cNvSpPr>
            <a:spLocks noChangeShapeType="1"/>
          </p:cNvSpPr>
          <p:nvPr/>
        </p:nvSpPr>
        <p:spPr bwMode="auto">
          <a:xfrm>
            <a:off x="1595116" y="2852007"/>
            <a:ext cx="2030761" cy="784889"/>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34" name="Rectangle 11"/>
          <p:cNvSpPr>
            <a:spLocks noChangeArrowheads="1"/>
          </p:cNvSpPr>
          <p:nvPr/>
        </p:nvSpPr>
        <p:spPr bwMode="auto">
          <a:xfrm>
            <a:off x="635609" y="4489789"/>
            <a:ext cx="144773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 </a:t>
            </a:r>
            <a:endPar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Android</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5" name="Rectangle 11"/>
          <p:cNvSpPr>
            <a:spLocks noChangeArrowheads="1"/>
          </p:cNvSpPr>
          <p:nvPr/>
        </p:nvSpPr>
        <p:spPr bwMode="auto">
          <a:xfrm>
            <a:off x="3869450" y="5540942"/>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6" name="Rectangle 11"/>
          <p:cNvSpPr>
            <a:spLocks noChangeArrowheads="1"/>
          </p:cNvSpPr>
          <p:nvPr/>
        </p:nvSpPr>
        <p:spPr bwMode="auto">
          <a:xfrm>
            <a:off x="7131461" y="4196511"/>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7" name="Line 33"/>
          <p:cNvSpPr>
            <a:spLocks noChangeShapeType="1"/>
          </p:cNvSpPr>
          <p:nvPr/>
        </p:nvSpPr>
        <p:spPr bwMode="auto">
          <a:xfrm flipV="1">
            <a:off x="5098099" y="2852007"/>
            <a:ext cx="2332083" cy="826051"/>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8"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7721" y="5157844"/>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5377" y="3775063"/>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8805" y="5312402"/>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2368" y="5312402"/>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Line 33"/>
          <p:cNvSpPr>
            <a:spLocks noChangeShapeType="1"/>
          </p:cNvSpPr>
          <p:nvPr/>
        </p:nvSpPr>
        <p:spPr bwMode="auto">
          <a:xfrm>
            <a:off x="5133350" y="3678059"/>
            <a:ext cx="2126576" cy="397796"/>
          </a:xfrm>
          <a:prstGeom prst="line">
            <a:avLst/>
          </a:prstGeom>
          <a:noFill/>
          <a:ln w="28575">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400" b="1" kern="0"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grpSp>
        <p:nvGrpSpPr>
          <p:cNvPr id="43" name="グループ化 42"/>
          <p:cNvGrpSpPr/>
          <p:nvPr/>
        </p:nvGrpSpPr>
        <p:grpSpPr>
          <a:xfrm>
            <a:off x="3444065" y="3197935"/>
            <a:ext cx="1893552" cy="877920"/>
            <a:chOff x="3669460" y="2447999"/>
            <a:chExt cx="1893552" cy="877920"/>
          </a:xfrm>
        </p:grpSpPr>
        <p:pic>
          <p:nvPicPr>
            <p:cNvPr id="44" name="図 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9460" y="2447999"/>
              <a:ext cx="1893552" cy="8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p:cNvSpPr txBox="1"/>
            <p:nvPr/>
          </p:nvSpPr>
          <p:spPr>
            <a:xfrm>
              <a:off x="3799269" y="2451451"/>
              <a:ext cx="1655234" cy="276999"/>
            </a:xfrm>
            <a:prstGeom prst="rect">
              <a:avLst/>
            </a:prstGeom>
            <a:noFill/>
          </p:spPr>
          <p:txBody>
            <a:bodyPr wrap="square" rtlCol="0">
              <a:spAutoFit/>
            </a:bodyPr>
            <a:lstStyle/>
            <a:p>
              <a:pPr algn="ctr"/>
              <a:r>
                <a:rPr kumimoji="1" lang="en-US" altLang="ja-JP" sz="120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VC1600</a:t>
              </a:r>
              <a:endParaRPr kumimoji="1" lang="ja-JP" altLang="en-US" sz="120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grpSp>
      <p:sp>
        <p:nvSpPr>
          <p:cNvPr id="46" name="Rectangle 11"/>
          <p:cNvSpPr>
            <a:spLocks noChangeArrowheads="1"/>
          </p:cNvSpPr>
          <p:nvPr/>
        </p:nvSpPr>
        <p:spPr bwMode="auto">
          <a:xfrm>
            <a:off x="2599925" y="5590778"/>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VC500</a:t>
            </a:r>
            <a:endParaRPr lang="ja-JP" altLang="en-US"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7" name="Picture 3" descr="hd映像"/>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136"/>
          <a:stretch>
            <a:fillRect/>
          </a:stretch>
        </p:blipFill>
        <p:spPr bwMode="auto">
          <a:xfrm>
            <a:off x="2763806" y="5325781"/>
            <a:ext cx="863127" cy="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1"/>
          <p:cNvSpPr>
            <a:spLocks noChangeArrowheads="1"/>
          </p:cNvSpPr>
          <p:nvPr/>
        </p:nvSpPr>
        <p:spPr bwMode="auto">
          <a:xfrm>
            <a:off x="7105377" y="3045512"/>
            <a:ext cx="1193678" cy="28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a:t>
            </a:r>
            <a:endParaRPr lang="en-US" altLang="ja-JP" sz="9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9"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0182" y="2402957"/>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2"/>
          <p:cNvSpPr>
            <a:spLocks noChangeArrowheads="1"/>
          </p:cNvSpPr>
          <p:nvPr/>
        </p:nvSpPr>
        <p:spPr bwMode="auto">
          <a:xfrm>
            <a:off x="2295811" y="2202502"/>
            <a:ext cx="4472312" cy="863494"/>
          </a:xfrm>
          <a:prstGeom prst="rect">
            <a:avLst/>
          </a:prstGeom>
          <a:noFill/>
          <a:ln>
            <a:noFill/>
          </a:ln>
          <a:effectLst/>
        </p:spPr>
        <p:txBody>
          <a:bodyPr wrap="none" lIns="72000" rIns="72000" anchor="ctr"/>
          <a:lstStyle/>
          <a:p>
            <a:pPr lvl="0">
              <a:lnSpc>
                <a:spcPct val="110000"/>
              </a:lnSpc>
            </a:pPr>
            <a:r>
              <a:rPr kumimoji="1" lang="en-US" altLang="ja-JP" sz="1400" b="1" u="sng" dirty="0" smtClean="0">
                <a:solidFill>
                  <a:srgbClr val="0000FF"/>
                </a:solidFill>
                <a:latin typeface="Arial" panose="020B0604020202020204" pitchFamily="34" charset="0"/>
                <a:ea typeface="Meiryo UI" panose="020B0604030504040204" pitchFamily="50" charset="-128"/>
                <a:cs typeface="Arial" panose="020B0604020202020204" pitchFamily="34" charset="0"/>
              </a:rPr>
              <a:t>Number of Max. Connection Site</a:t>
            </a:r>
          </a:p>
          <a:p>
            <a:pPr marL="171450" lvl="0" indent="-171450">
              <a:lnSpc>
                <a:spcPct val="110000"/>
              </a:lnSpc>
              <a:buFont typeface="Wingdings" panose="05000000000000000000" pitchFamily="2" charset="2"/>
              <a:buChar char="n"/>
            </a:pPr>
            <a:endParaRPr kumimoji="1" lang="en-US" altLang="ja-JP" sz="1200" b="1" dirty="0" smtClean="0">
              <a:solidFill>
                <a:srgbClr val="0000FF"/>
              </a:solidFill>
              <a:latin typeface="Arial" panose="020B0604020202020204" pitchFamily="34" charset="0"/>
              <a:ea typeface="Meiryo UI" panose="020B0604030504040204" pitchFamily="50" charset="-128"/>
              <a:cs typeface="Arial" panose="020B0604020202020204" pitchFamily="34" charset="0"/>
            </a:endParaRPr>
          </a:p>
          <a:p>
            <a:pPr marL="628650" lvl="1" indent="-171450">
              <a:lnSpc>
                <a:spcPct val="110000"/>
              </a:lnSpc>
              <a:buFont typeface="Wingdings" panose="05000000000000000000" pitchFamily="2" charset="2"/>
              <a:buChar char="n"/>
            </a:pPr>
            <a:r>
              <a:rPr kumimoji="1" lang="en-US" altLang="ja-JP" sz="12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KX-VC1600: 6 sites (Can be upgraded up to 10 site)</a:t>
            </a:r>
          </a:p>
          <a:p>
            <a:pPr marL="628650" lvl="1" indent="-171450">
              <a:lnSpc>
                <a:spcPct val="110000"/>
              </a:lnSpc>
              <a:buFont typeface="Wingdings" panose="05000000000000000000" pitchFamily="2" charset="2"/>
              <a:buChar char="n"/>
            </a:pPr>
            <a:r>
              <a:rPr kumimoji="1" lang="en-US" altLang="ja-JP" sz="1200" b="1" dirty="0" smtClean="0">
                <a:solidFill>
                  <a:srgbClr val="0000FF"/>
                </a:solidFill>
                <a:latin typeface="Arial" panose="020B0604020202020204" pitchFamily="34" charset="0"/>
                <a:ea typeface="Meiryo UI" panose="020B0604030504040204" pitchFamily="50" charset="-128"/>
                <a:cs typeface="Arial" panose="020B0604020202020204" pitchFamily="34" charset="0"/>
              </a:rPr>
              <a:t>KX-VC1300: 4 sites</a:t>
            </a:r>
            <a:endParaRPr lang="en-US" altLang="ja-JP" sz="1600" b="1" dirty="0">
              <a:solidFill>
                <a:srgbClr val="0000FF"/>
              </a:solidFill>
              <a:latin typeface="Arial" panose="020B0604020202020204" pitchFamily="34" charset="0"/>
              <a:ea typeface="Meiryo UI" panose="020B0604030504040204" pitchFamily="50" charset="-128"/>
              <a:cs typeface="Arial" panose="020B0604020202020204" pitchFamily="34" charset="0"/>
            </a:endParaRPr>
          </a:p>
        </p:txBody>
      </p:sp>
      <p:sp>
        <p:nvSpPr>
          <p:cNvPr id="51" name="正方形/長方形 6"/>
          <p:cNvSpPr>
            <a:spLocks noChangeArrowheads="1"/>
          </p:cNvSpPr>
          <p:nvPr/>
        </p:nvSpPr>
        <p:spPr bwMode="auto">
          <a:xfrm>
            <a:off x="357188" y="842228"/>
            <a:ext cx="8497643"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Max. up to 10 sites multiple connection can be made by HDVC system only with Star Connection Method.</a:t>
            </a:r>
          </a:p>
          <a:p>
            <a:pPr marL="571500" indent="-285750" eaLnBrk="1" hangingPunct="1">
              <a:lnSpc>
                <a:spcPts val="2700"/>
              </a:lnSpc>
              <a:spcAft>
                <a:spcPct val="10000"/>
              </a:spcAft>
              <a:buFont typeface="Wingdings" panose="05000000000000000000" pitchFamily="2" charset="2"/>
              <a:buChar char="l"/>
            </a:pPr>
            <a:r>
              <a:rPr kumimoji="1" lang="en-US" altLang="ja-JP" sz="1400" b="1" dirty="0" smtClean="0">
                <a:latin typeface="Arial" panose="020B0604020202020204" pitchFamily="34" charset="0"/>
                <a:cs typeface="Arial" panose="020B0604020202020204" pitchFamily="34" charset="0"/>
              </a:rPr>
              <a:t>Possible to make multiple connection including HDVC Mobiles and other VC systems.</a:t>
            </a:r>
          </a:p>
        </p:txBody>
      </p:sp>
      <p:sp>
        <p:nvSpPr>
          <p:cNvPr id="2" name="角丸四角形 1"/>
          <p:cNvSpPr/>
          <p:nvPr/>
        </p:nvSpPr>
        <p:spPr bwMode="auto">
          <a:xfrm>
            <a:off x="453291" y="1997929"/>
            <a:ext cx="8260863" cy="4074625"/>
          </a:xfrm>
          <a:prstGeom prst="roundRect">
            <a:avLst>
              <a:gd name="adj" fmla="val 5053"/>
            </a:avLst>
          </a:prstGeom>
          <a:no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8645639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3</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Dialing and Disconnecting operation and behavior</a:t>
            </a:r>
          </a:p>
        </p:txBody>
      </p:sp>
      <p:graphicFrame>
        <p:nvGraphicFramePr>
          <p:cNvPr id="54" name="Group 48"/>
          <p:cNvGraphicFramePr>
            <a:graphicFrameLocks/>
          </p:cNvGraphicFramePr>
          <p:nvPr>
            <p:extLst>
              <p:ext uri="{D42A27DB-BD31-4B8C-83A1-F6EECF244321}">
                <p14:modId xmlns:p14="http://schemas.microsoft.com/office/powerpoint/2010/main" val="256682832"/>
              </p:ext>
            </p:extLst>
          </p:nvPr>
        </p:nvGraphicFramePr>
        <p:xfrm>
          <a:off x="429422" y="1493899"/>
          <a:ext cx="8425410" cy="2952825"/>
        </p:xfrm>
        <a:graphic>
          <a:graphicData uri="http://schemas.openxmlformats.org/drawingml/2006/table">
            <a:tbl>
              <a:tblPr/>
              <a:tblGrid>
                <a:gridCol w="964960"/>
                <a:gridCol w="3502938"/>
                <a:gridCol w="1982795"/>
                <a:gridCol w="1974717"/>
              </a:tblGrid>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　　</a:t>
                      </a:r>
                      <a:endParaRPr kumimoji="1" lang="ja-JP"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Dialing operation</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b="1" dirty="0" smtClean="0">
                          <a:solidFill>
                            <a:schemeClr val="bg1"/>
                          </a:solidFill>
                          <a:effectLst/>
                          <a:latin typeface="Arial" panose="020B0604020202020204" pitchFamily="34" charset="0"/>
                          <a:ea typeface="HGP創英角ｺﾞｼｯｸUB" pitchFamily="50" charset="-128"/>
                          <a:cs typeface="Arial" panose="020B0604020202020204" pitchFamily="34" charset="0"/>
                        </a:rPr>
                        <a:t>Behavior</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rPr>
                        <a:t>Remarks</a:t>
                      </a:r>
                      <a:endParaRPr kumimoji="1" lang="ja-JP" altLang="en-US" sz="1100" b="1" i="0" u="none" strike="noStrike" cap="none" normalizeH="0" baseline="0" dirty="0" smtClean="0">
                        <a:ln>
                          <a:noFill/>
                        </a:ln>
                        <a:solidFill>
                          <a:schemeClr val="bg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Operation</a:t>
                      </a:r>
                      <a:r>
                        <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 </a:t>
                      </a: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1</a:t>
                      </a:r>
                    </a:p>
                  </a:txBody>
                  <a:tcPr marL="90000" marR="900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Making a call by selecting profile during non-communication</a:t>
                      </a:r>
                      <a:r>
                        <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 </a:t>
                      </a: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(Dial out)</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 call starts with a call received sites in turn.</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Grouping of the plural endpoints </a:t>
                      </a:r>
                      <a:r>
                        <a:rPr kumimoji="1" lang="en-US" altLang="ja-JP"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(Registration can be made a profile.)</a:t>
                      </a:r>
                      <a:endParaRPr kumimoji="1" lang="ja-JP" altLang="ja-JP"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8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Operation 2</a:t>
                      </a:r>
                    </a:p>
                  </a:txBody>
                  <a:tcPr marL="90000" marR="900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Making a call by selecting the plural contact lists/call histories or direct input during non-communication (Dial out)</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 call starts with a call received sites in turn.</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 call with the one site or the group call can be made.</a:t>
                      </a:r>
                      <a:endParaRPr kumimoji="1" lang="ja-JP"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Operation 3</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(Note 1)</a:t>
                      </a:r>
                    </a:p>
                  </a:txBody>
                  <a:tcPr marL="90000" marR="900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Making an additional call from making a call screen during communication (Dial out)</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 call received site is added.</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Operation 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(Note 1)</a:t>
                      </a:r>
                    </a:p>
                  </a:txBody>
                  <a:tcPr marL="90000" marR="90000"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Receiving and answering a call from the endpoint which want to take part in the conference during communication  (Dial in)</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A site is add.</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(In case of using profile,  judgment about profile condition is made before adding.)</a:t>
                      </a:r>
                      <a:endParaRPr kumimoji="1" lang="ja-JP" altLang="en-US" sz="10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Multi-point  communication can be changed from 2-point communication.</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05" marB="46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 name="Text Box 81"/>
          <p:cNvSpPr txBox="1">
            <a:spLocks noChangeArrowheads="1"/>
          </p:cNvSpPr>
          <p:nvPr/>
        </p:nvSpPr>
        <p:spPr bwMode="auto">
          <a:xfrm>
            <a:off x="453040" y="1201625"/>
            <a:ext cx="8370531" cy="276999"/>
          </a:xfrm>
          <a:prstGeom prst="rect">
            <a:avLst/>
          </a:prstGeom>
          <a:noFill/>
          <a:ln w="9525">
            <a:noFill/>
            <a:miter lim="800000"/>
            <a:headEnd/>
            <a:tailEnd/>
          </a:ln>
        </p:spPr>
        <p:txBody>
          <a:bodyPr wrap="square">
            <a:spAutoFit/>
          </a:bodyPr>
          <a:lstStyle/>
          <a:p>
            <a:pPr marL="268288" indent="-268288">
              <a:spcBef>
                <a:spcPct val="15000"/>
              </a:spcBef>
              <a:buFont typeface="Wingdings" pitchFamily="2" charset="2"/>
              <a:buChar char="u"/>
            </a:pPr>
            <a:r>
              <a:rPr lang="en-US" altLang="ja-JP" sz="12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Dialing operation and behavior of  a main site and an endpoint are show below.</a:t>
            </a:r>
            <a:endParaRPr lang="ja-JP" altLang="en-US" sz="1200" dirty="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endParaRPr>
          </a:p>
        </p:txBody>
      </p:sp>
      <p:graphicFrame>
        <p:nvGraphicFramePr>
          <p:cNvPr id="57" name="Group 44"/>
          <p:cNvGraphicFramePr>
            <a:graphicFrameLocks noGrp="1"/>
          </p:cNvGraphicFramePr>
          <p:nvPr>
            <p:extLst>
              <p:ext uri="{D42A27DB-BD31-4B8C-83A1-F6EECF244321}">
                <p14:modId xmlns:p14="http://schemas.microsoft.com/office/powerpoint/2010/main" val="2001832079"/>
              </p:ext>
            </p:extLst>
          </p:nvPr>
        </p:nvGraphicFramePr>
        <p:xfrm>
          <a:off x="421778" y="4811685"/>
          <a:ext cx="8417167" cy="1641663"/>
        </p:xfrm>
        <a:graphic>
          <a:graphicData uri="http://schemas.openxmlformats.org/drawingml/2006/table">
            <a:tbl>
              <a:tblPr/>
              <a:tblGrid>
                <a:gridCol w="961545"/>
                <a:gridCol w="3509108"/>
                <a:gridCol w="2618154"/>
                <a:gridCol w="1328360"/>
              </a:tblGrid>
              <a:tr h="2819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b="1" dirty="0" smtClean="0">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rPr>
                        <a:t>Disconnecting operation </a:t>
                      </a:r>
                      <a:endParaRPr kumimoji="1" lang="ja-JP" alt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b="1" dirty="0" smtClean="0">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rPr>
                        <a:t>Behavior</a:t>
                      </a:r>
                      <a:endParaRPr kumimoji="1" lang="ja-JP" alt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rPr>
                        <a:t>Remarks</a:t>
                      </a:r>
                      <a:endParaRPr kumimoji="1" lang="ja-JP" altLang="en-US" sz="11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14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Operation </a:t>
                      </a: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1</a:t>
                      </a:r>
                    </a:p>
                  </a:txBody>
                  <a:tcPr marL="90000" marR="90000"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Selecting one site to be wanted to disconnect from disconnecting screen during communication </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That site will be disconnected after being selected.</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Operation </a:t>
                      </a: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2</a:t>
                      </a:r>
                    </a:p>
                  </a:txBody>
                  <a:tcPr marL="90000" marR="90000"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Selecting all sites to be wanted to disconnect from disconnecting screen during communication </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Communication ends.</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11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Operation </a:t>
                      </a: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3</a:t>
                      </a:r>
                    </a:p>
                  </a:txBody>
                  <a:tcPr marL="90000" marR="90000" marT="46811" marB="468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Receiving a disconnecting notice by the sites which want to be disconnected during communication </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rPr>
                        <a:t>The site which is disconnected will drop from a communication.</a:t>
                      </a:r>
                      <a:endParaRPr kumimoji="1" lang="ja-JP" altLang="en-US"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smtClean="0">
                        <a:ln>
                          <a:noFill/>
                        </a:ln>
                        <a:solidFill>
                          <a:schemeClr val="tx1"/>
                        </a:solidFill>
                        <a:effectLst/>
                        <a:latin typeface="Arial" panose="020B0604020202020204" pitchFamily="34" charset="0"/>
                        <a:ea typeface="HGP創英角ｺﾞｼｯｸUB" pitchFamily="50" charset="-128"/>
                        <a:cs typeface="Arial" panose="020B0604020202020204" pitchFamily="34" charset="0"/>
                      </a:endParaRPr>
                    </a:p>
                  </a:txBody>
                  <a:tcPr marL="90000" marR="90000" marT="46811" marB="468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 name="Text Box 61"/>
          <p:cNvSpPr txBox="1">
            <a:spLocks noChangeArrowheads="1"/>
          </p:cNvSpPr>
          <p:nvPr/>
        </p:nvSpPr>
        <p:spPr bwMode="auto">
          <a:xfrm>
            <a:off x="438998" y="4547420"/>
            <a:ext cx="8415833" cy="276999"/>
          </a:xfrm>
          <a:prstGeom prst="rect">
            <a:avLst/>
          </a:prstGeom>
          <a:noFill/>
          <a:ln w="9525">
            <a:noFill/>
            <a:miter lim="800000"/>
            <a:headEnd/>
            <a:tailEnd/>
          </a:ln>
        </p:spPr>
        <p:txBody>
          <a:bodyPr wrap="square">
            <a:spAutoFit/>
          </a:bodyPr>
          <a:lstStyle/>
          <a:p>
            <a:pPr marL="268288" indent="-268288">
              <a:spcBef>
                <a:spcPct val="15000"/>
              </a:spcBef>
              <a:buFont typeface="Wingdings" pitchFamily="2" charset="2"/>
              <a:buChar char="u"/>
            </a:pPr>
            <a:r>
              <a:rPr lang="en-US" altLang="ja-JP" sz="1200" dirty="0">
                <a:solidFill>
                  <a:srgbClr val="000000"/>
                </a:solidFill>
                <a:effectLst>
                  <a:outerShdw blurRad="38100" dist="38100" dir="2700000" algn="tl">
                    <a:srgbClr val="FFFFFF"/>
                  </a:outerShdw>
                </a:effectLst>
                <a:ea typeface="HGP創英角ｺﾞｼｯｸUB" pitchFamily="50" charset="-128"/>
              </a:rPr>
              <a:t>Disconnecting operation and behavior </a:t>
            </a:r>
            <a:r>
              <a:rPr lang="en-US" altLang="ja-JP" sz="1200" dirty="0" smtClean="0">
                <a:solidFill>
                  <a:srgbClr val="000000"/>
                </a:solidFill>
                <a:effectLst>
                  <a:outerShdw blurRad="38100" dist="38100" dir="2700000" algn="tl">
                    <a:srgbClr val="FFFFFF"/>
                  </a:outerShdw>
                </a:effectLst>
                <a:ea typeface="HGP創英角ｺﾞｼｯｸUB" pitchFamily="50" charset="-128"/>
              </a:rPr>
              <a:t>at </a:t>
            </a:r>
            <a:r>
              <a:rPr lang="en-US" altLang="ja-JP" sz="1200" dirty="0" smtClean="0">
                <a:solidFill>
                  <a:srgbClr val="000000"/>
                </a:solidFill>
                <a:latin typeface="Arial"/>
                <a:ea typeface="HGP創英角ｺﾞｼｯｸUB" pitchFamily="50" charset="-128"/>
              </a:rPr>
              <a:t>internal </a:t>
            </a:r>
            <a:r>
              <a:rPr lang="en-US" altLang="ja-JP" sz="1200" dirty="0">
                <a:solidFill>
                  <a:srgbClr val="000000"/>
                </a:solidFill>
                <a:latin typeface="Arial"/>
                <a:ea typeface="HGP創英角ｺﾞｼｯｸUB" pitchFamily="50" charset="-128"/>
              </a:rPr>
              <a:t>MCU </a:t>
            </a:r>
            <a:r>
              <a:rPr lang="en-US" altLang="ja-JP" sz="1200" dirty="0" smtClean="0">
                <a:solidFill>
                  <a:srgbClr val="000000"/>
                </a:solidFill>
                <a:effectLst>
                  <a:outerShdw blurRad="38100" dist="38100" dir="2700000" algn="tl">
                    <a:srgbClr val="FFFFFF"/>
                  </a:outerShdw>
                </a:effectLst>
                <a:latin typeface="Arial"/>
                <a:ea typeface="HGP創英角ｺﾞｼｯｸUB" pitchFamily="50" charset="-128"/>
              </a:rPr>
              <a:t>are shown below</a:t>
            </a:r>
            <a:r>
              <a:rPr lang="en-US" altLang="ja-JP" sz="1200" dirty="0" smtClean="0">
                <a:solidFill>
                  <a:srgbClr val="000000"/>
                </a:solidFill>
                <a:latin typeface="Arial"/>
                <a:ea typeface="HGP創英角ｺﾞｼｯｸUB" pitchFamily="50" charset="-128"/>
              </a:rPr>
              <a:t>.</a:t>
            </a:r>
            <a:endParaRPr lang="ja-JP" altLang="en-US" sz="1200" dirty="0">
              <a:solidFill>
                <a:srgbClr val="000000"/>
              </a:solidFill>
              <a:latin typeface="Arial"/>
              <a:ea typeface="HGP創英角ｺﾞｼｯｸUB" pitchFamily="50" charset="-128"/>
            </a:endParaRPr>
          </a:p>
        </p:txBody>
      </p:sp>
      <p:sp>
        <p:nvSpPr>
          <p:cNvPr id="59" name="Text Box 66"/>
          <p:cNvSpPr txBox="1">
            <a:spLocks noChangeArrowheads="1"/>
          </p:cNvSpPr>
          <p:nvPr/>
        </p:nvSpPr>
        <p:spPr bwMode="auto">
          <a:xfrm>
            <a:off x="6017601" y="4445102"/>
            <a:ext cx="2845046" cy="215444"/>
          </a:xfrm>
          <a:prstGeom prst="rect">
            <a:avLst/>
          </a:prstGeom>
          <a:noFill/>
          <a:ln w="9525">
            <a:noFill/>
            <a:miter lim="800000"/>
            <a:headEnd/>
            <a:tailEnd/>
          </a:ln>
        </p:spPr>
        <p:txBody>
          <a:bodyPr wrap="square">
            <a:spAutoFit/>
          </a:bodyPr>
          <a:lstStyle/>
          <a:p>
            <a:pPr algn="r"/>
            <a:r>
              <a:rPr lang="en-US" altLang="ja-JP" sz="800" dirty="0" smtClean="0">
                <a:solidFill>
                  <a:srgbClr val="000000"/>
                </a:solidFill>
                <a:latin typeface="Arial"/>
                <a:ea typeface="HGP創英角ｺﾞｼｯｸUB" panose="020B0900000000000000" pitchFamily="50" charset="-128"/>
              </a:rPr>
              <a:t>(Note 1) </a:t>
            </a:r>
            <a:r>
              <a:rPr lang="en-US" altLang="ja-JP" sz="800" dirty="0">
                <a:solidFill>
                  <a:srgbClr val="000000"/>
                </a:solidFill>
                <a:latin typeface="Arial"/>
                <a:ea typeface="HGP創英角ｺﾞｼｯｸUB" panose="020B0900000000000000" pitchFamily="50" charset="-128"/>
              </a:rPr>
              <a:t>A</a:t>
            </a:r>
            <a:r>
              <a:rPr lang="en-US" altLang="ja-JP" sz="800" dirty="0" smtClean="0">
                <a:solidFill>
                  <a:srgbClr val="000000"/>
                </a:solidFill>
                <a:latin typeface="Arial"/>
                <a:ea typeface="HGP創英角ｺﾞｼｯｸUB" panose="020B0900000000000000" pitchFamily="50" charset="-128"/>
              </a:rPr>
              <a:t>nother profile call is prohibited using a profile.</a:t>
            </a:r>
          </a:p>
        </p:txBody>
      </p:sp>
    </p:spTree>
    <p:extLst>
      <p:ext uri="{BB962C8B-B14F-4D97-AF65-F5344CB8AC3E}">
        <p14:creationId xmlns:p14="http://schemas.microsoft.com/office/powerpoint/2010/main" val="150090445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4</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Support for Multi Codec</a:t>
            </a:r>
          </a:p>
        </p:txBody>
      </p:sp>
      <p:sp>
        <p:nvSpPr>
          <p:cNvPr id="5" name="Text Box 5"/>
          <p:cNvSpPr txBox="1">
            <a:spLocks noChangeArrowheads="1"/>
          </p:cNvSpPr>
          <p:nvPr/>
        </p:nvSpPr>
        <p:spPr bwMode="auto">
          <a:xfrm>
            <a:off x="476739" y="4501011"/>
            <a:ext cx="8383098" cy="1908215"/>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u"/>
            </a:pPr>
            <a:r>
              <a:rPr lang="en-US" altLang="ja-JP" sz="1100" dirty="0" smtClean="0">
                <a:solidFill>
                  <a:srgbClr val="000000"/>
                </a:solidFill>
                <a:latin typeface="Arial" panose="020B0604020202020204" pitchFamily="34" charset="0"/>
                <a:ea typeface="HGS創英角ｺﾞｼｯｸUB" pitchFamily="50" charset="-128"/>
                <a:cs typeface="Arial" panose="020B0604020202020204" pitchFamily="34" charset="0"/>
              </a:rPr>
              <a:t>Support for the conference of plural endpoints with the different codec</a:t>
            </a:r>
            <a:endParaRPr lang="en-US" altLang="ja-JP" sz="1100" dirty="0">
              <a:solidFill>
                <a:srgbClr val="000000"/>
              </a:solidFill>
              <a:latin typeface="Arial" panose="020B0604020202020204" pitchFamily="34" charset="0"/>
              <a:ea typeface="HGS創英角ｺﾞｼｯｸUB" pitchFamily="50" charset="-128"/>
              <a:cs typeface="Arial" panose="020B0604020202020204" pitchFamily="34" charset="0"/>
            </a:endParaRPr>
          </a:p>
          <a:p>
            <a:pPr marL="742950" lvl="1" indent="-285750">
              <a:buFont typeface="Wingdings" panose="05000000000000000000" pitchFamily="2" charset="2"/>
              <a:buChar char="u"/>
            </a:pP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H.264 Baseline Profile (SingleNALU </a:t>
            </a:r>
            <a:r>
              <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rPr>
              <a:t>or </a:t>
            </a: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Non-interleave) :</a:t>
            </a:r>
            <a:endPar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endParaRPr>
          </a:p>
          <a:p>
            <a:pPr lvl="3"/>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HDVC mobile (Android / iOS), HDVC V2.2 / 2.3 / 2.4 / 3.0, the other VCs (H.264</a:t>
            </a:r>
            <a:r>
              <a:rPr lang="ja-JP" altLang="en-US" sz="1050" dirty="0" smtClean="0">
                <a:solidFill>
                  <a:srgbClr val="000000"/>
                </a:solidFill>
                <a:latin typeface="Arial" panose="020B0604020202020204" pitchFamily="34" charset="0"/>
                <a:ea typeface="HGS創英角ｺﾞｼｯｸUB" pitchFamily="50" charset="-128"/>
                <a:cs typeface="Arial" panose="020B0604020202020204" pitchFamily="34" charset="0"/>
              </a:rPr>
              <a:t> </a:t>
            </a:r>
            <a:r>
              <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rPr>
              <a:t>Baseline </a:t>
            </a: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Profile- compliant only)</a:t>
            </a:r>
            <a:endParaRPr lang="ja-JP" altLang="en-US" sz="1050" dirty="0">
              <a:solidFill>
                <a:srgbClr val="000000"/>
              </a:solidFill>
              <a:latin typeface="Arial" panose="020B0604020202020204" pitchFamily="34" charset="0"/>
              <a:ea typeface="HGS創英角ｺﾞｼｯｸUB" pitchFamily="50" charset="-128"/>
              <a:cs typeface="Arial" panose="020B0604020202020204" pitchFamily="34" charset="0"/>
            </a:endParaRPr>
          </a:p>
          <a:p>
            <a:pPr marL="742950" lvl="1" indent="-285750">
              <a:buFont typeface="Wingdings" panose="05000000000000000000" pitchFamily="2" charset="2"/>
              <a:buChar char="u"/>
            </a:pP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H.264 High Profile (Non-interleave) :</a:t>
            </a:r>
            <a:endPar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endParaRPr>
          </a:p>
          <a:p>
            <a:pPr lvl="3"/>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HDVC V4.0/3.1, HDVC mobile (Win), The other company endpoint (H.264 </a:t>
            </a:r>
            <a:r>
              <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rPr>
              <a:t>High </a:t>
            </a: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Profile-compliant)</a:t>
            </a:r>
          </a:p>
          <a:p>
            <a:endParaRPr lang="en-US" altLang="ja-JP" sz="1100" dirty="0">
              <a:solidFill>
                <a:srgbClr val="000000"/>
              </a:solidFill>
              <a:latin typeface="Arial" panose="020B0604020202020204" pitchFamily="34" charset="0"/>
              <a:ea typeface="HGS創英角ｺﾞｼｯｸUB" pitchFamily="50" charset="-128"/>
              <a:cs typeface="Arial" panose="020B0604020202020204" pitchFamily="34" charset="0"/>
            </a:endParaRPr>
          </a:p>
          <a:p>
            <a:pPr marL="285750" indent="-285750">
              <a:buFont typeface="Wingdings" panose="05000000000000000000" pitchFamily="2" charset="2"/>
              <a:buChar char="u"/>
            </a:pPr>
            <a:r>
              <a:rPr lang="en-US" altLang="ja-JP" sz="1100" dirty="0" smtClean="0">
                <a:solidFill>
                  <a:srgbClr val="000000"/>
                </a:solidFill>
                <a:latin typeface="Arial" panose="020B0604020202020204" pitchFamily="34" charset="0"/>
                <a:ea typeface="HGS創英角ｺﾞｼｯｸUB" pitchFamily="50" charset="-128"/>
                <a:cs typeface="Arial" panose="020B0604020202020204" pitchFamily="34" charset="0"/>
              </a:rPr>
              <a:t>Support for H.263++ / H.263+ / H.261 </a:t>
            </a: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(Connectivity with the other company legacy endpoint is improved.)</a:t>
            </a:r>
          </a:p>
          <a:p>
            <a:pPr marL="285750" indent="-285750">
              <a:buFont typeface="Wingdings" panose="05000000000000000000" pitchFamily="2" charset="2"/>
              <a:buChar char="u"/>
            </a:pPr>
            <a:endParaRPr lang="en-US" altLang="ja-JP" sz="1100" dirty="0">
              <a:solidFill>
                <a:srgbClr val="000000"/>
              </a:solidFill>
              <a:latin typeface="Arial" panose="020B0604020202020204" pitchFamily="34" charset="0"/>
              <a:ea typeface="HGS創英角ｺﾞｼｯｸUB" pitchFamily="50" charset="-128"/>
              <a:cs typeface="Arial" panose="020B0604020202020204" pitchFamily="34" charset="0"/>
            </a:endParaRPr>
          </a:p>
          <a:p>
            <a:pPr marL="285750" indent="-285750">
              <a:buFont typeface="Wingdings" panose="05000000000000000000" pitchFamily="2" charset="2"/>
              <a:buChar char="u"/>
            </a:pPr>
            <a:r>
              <a:rPr lang="en-US" altLang="ja-JP" sz="1100" dirty="0" smtClean="0">
                <a:solidFill>
                  <a:srgbClr val="FF0000"/>
                </a:solidFill>
                <a:latin typeface="Arial" panose="020B0604020202020204" pitchFamily="34" charset="0"/>
                <a:ea typeface="HGS創英角ｺﾞｼｯｸUB" pitchFamily="50" charset="-128"/>
                <a:cs typeface="Arial" panose="020B0604020202020204" pitchFamily="34" charset="0"/>
              </a:rPr>
              <a:t>Restrictions</a:t>
            </a:r>
            <a:endParaRPr lang="en-US" altLang="ja-JP" sz="1100" dirty="0">
              <a:solidFill>
                <a:srgbClr val="FF0000"/>
              </a:solidFill>
              <a:latin typeface="Arial" panose="020B0604020202020204" pitchFamily="34" charset="0"/>
              <a:ea typeface="HGS創英角ｺﾞｼｯｸUB" pitchFamily="50" charset="-128"/>
              <a:cs typeface="Arial" panose="020B0604020202020204" pitchFamily="34" charset="0"/>
            </a:endParaRPr>
          </a:p>
          <a:p>
            <a:pPr marL="742950" lvl="1" indent="-285750">
              <a:buFont typeface="Wingdings" panose="05000000000000000000" pitchFamily="2" charset="2"/>
              <a:buChar char="u"/>
            </a:pP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When dual stream is performed by the main unit</a:t>
            </a:r>
            <a:r>
              <a:rPr lang="en-US" altLang="ja-JP" sz="1050" dirty="0">
                <a:solidFill>
                  <a:srgbClr val="000000"/>
                </a:solidFill>
                <a:latin typeface="Arial" panose="020B0604020202020204" pitchFamily="34" charset="0"/>
                <a:ea typeface="HGS創英角ｺﾞｼｯｸUB" pitchFamily="50" charset="-128"/>
                <a:cs typeface="Arial" panose="020B0604020202020204" pitchFamily="34" charset="0"/>
              </a:rPr>
              <a:t>, the main unit </a:t>
            </a:r>
            <a:r>
              <a:rPr lang="en-US" altLang="ja-JP" sz="1050" dirty="0" smtClean="0">
                <a:solidFill>
                  <a:srgbClr val="000000"/>
                </a:solidFill>
                <a:latin typeface="Arial" panose="020B0604020202020204" pitchFamily="34" charset="0"/>
                <a:ea typeface="HGS創英角ｺﾞｼｯｸUB" pitchFamily="50" charset="-128"/>
                <a:cs typeface="Arial" panose="020B0604020202020204" pitchFamily="34" charset="0"/>
              </a:rPr>
              <a:t>change the codecs to ones that all endpoints can receive for main / sub stream. If impossible it sends content by video source switching because it has two codecs only.</a:t>
            </a:r>
          </a:p>
        </p:txBody>
      </p:sp>
      <p:sp>
        <p:nvSpPr>
          <p:cNvPr id="6" name="Text Box 5"/>
          <p:cNvSpPr txBox="1">
            <a:spLocks noChangeArrowheads="1"/>
          </p:cNvSpPr>
          <p:nvPr/>
        </p:nvSpPr>
        <p:spPr bwMode="auto">
          <a:xfrm>
            <a:off x="476738" y="1349376"/>
            <a:ext cx="8383099" cy="738664"/>
          </a:xfrm>
          <a:prstGeom prst="rect">
            <a:avLst/>
          </a:prstGeom>
          <a:noFill/>
          <a:ln w="9525">
            <a:noFill/>
            <a:miter lim="800000"/>
            <a:headEnd/>
            <a:tailEnd/>
          </a:ln>
        </p:spPr>
        <p:txBody>
          <a:bodyPr wrap="square">
            <a:spAutoFit/>
          </a:bodyPr>
          <a:lstStyle/>
          <a:p>
            <a:pPr>
              <a:buFont typeface="Wingdings" pitchFamily="2" charset="2"/>
              <a:buNone/>
            </a:pPr>
            <a:r>
              <a:rPr lang="en-US" altLang="ja-JP" sz="1400" dirty="0" smtClean="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Multi-codec communication is supported  to keep AV quality when connecting to the endpoints which communicate at the different bandwidth simultaneously.</a:t>
            </a:r>
            <a:endParaRPr lang="en-US" altLang="ja-JP" sz="14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endParaRPr>
          </a:p>
          <a:p>
            <a:pPr>
              <a:buFont typeface="Wingdings" pitchFamily="2" charset="2"/>
              <a:buNone/>
            </a:pPr>
            <a:r>
              <a:rPr lang="en-US" altLang="ja-JP" sz="1400" dirty="0" smtClean="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The maximum number of codec which can be used for transmission simultaneously is two.</a:t>
            </a:r>
            <a:endParaRPr lang="ja-JP" altLang="en-US" sz="14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788971929"/>
              </p:ext>
            </p:extLst>
          </p:nvPr>
        </p:nvGraphicFramePr>
        <p:xfrm>
          <a:off x="596750" y="2286358"/>
          <a:ext cx="7046696" cy="1667602"/>
        </p:xfrm>
        <a:graphic>
          <a:graphicData uri="http://schemas.openxmlformats.org/drawingml/2006/table">
            <a:tbl>
              <a:tblPr/>
              <a:tblGrid>
                <a:gridCol w="1106095"/>
                <a:gridCol w="3322447"/>
                <a:gridCol w="2618154"/>
              </a:tblGrid>
              <a:tr h="362522">
                <a:tc gridSpan="2">
                  <a:txBody>
                    <a:bodyPr/>
                    <a:lstStyle/>
                    <a:p>
                      <a:pPr algn="ctr"/>
                      <a:r>
                        <a:rPr kumimoji="1" lang="en-US" altLang="ja-JP" sz="14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Video</a:t>
                      </a:r>
                      <a:r>
                        <a:rPr kumimoji="1" lang="en-US" altLang="ja-JP" sz="1400" b="1"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Code</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en-US" altLang="ja-JP" sz="14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Video Quality</a:t>
                      </a:r>
                      <a:endParaRPr kumimoji="1"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26270">
                <a:tc rowSpan="3">
                  <a:txBody>
                    <a:bodyPr/>
                    <a:lstStyle/>
                    <a:p>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H.264</a:t>
                      </a:r>
                      <a:endParaRPr kumimoji="1" lang="ja-JP" altLang="en-US" sz="12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High Profile (Non-interleave)</a:t>
                      </a:r>
                      <a:endParaRPr kumimoji="1" lang="ja-JP" altLang="en-US"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270">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Baseline Profile (Non-interleave)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627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smtClean="0">
                          <a:solidFill>
                            <a:schemeClr val="tx1"/>
                          </a:solidFill>
                          <a:latin typeface="Arial" panose="020B0604020202020204" pitchFamily="34" charset="0"/>
                          <a:ea typeface="Meiryo UI" panose="020B0604030504040204" pitchFamily="50" charset="-128"/>
                          <a:cs typeface="Arial" panose="020B0604020202020204" pitchFamily="34" charset="0"/>
                        </a:rPr>
                        <a:t>Baseline Profile (Single NAL)</a:t>
                      </a:r>
                      <a:endParaRPr kumimoji="1" lang="ja-JP" altLang="en-US" sz="12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6270">
                <a:tc gridSpan="2">
                  <a:txBody>
                    <a:bodyPr/>
                    <a:lstStyle/>
                    <a:p>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H.263, H263+, H.263++</a:t>
                      </a:r>
                      <a:r>
                        <a:rPr kumimoji="1" lang="ja-JP" altLang="en-US" sz="1200" b="0" baseline="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or</a:t>
                      </a:r>
                      <a:r>
                        <a:rPr kumimoji="1" lang="ja-JP" altLang="en-US"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2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H.261</a:t>
                      </a:r>
                      <a:endParaRPr kumimoji="1" lang="ja-JP" altLang="en-US" sz="12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上下矢印 8"/>
          <p:cNvSpPr/>
          <p:nvPr/>
        </p:nvSpPr>
        <p:spPr bwMode="auto">
          <a:xfrm>
            <a:off x="5525527" y="2697915"/>
            <a:ext cx="929972" cy="1217584"/>
          </a:xfrm>
          <a:prstGeom prst="upDownArrow">
            <a:avLst/>
          </a:prstGeom>
          <a:solidFill>
            <a:srgbClr val="FFFFCC"/>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69542" y="2797900"/>
            <a:ext cx="1180123" cy="307777"/>
          </a:xfrm>
          <a:prstGeom prst="rect">
            <a:avLst/>
          </a:prstGeom>
          <a:noFill/>
        </p:spPr>
        <p:txBody>
          <a:bodyPr wrap="square" rtlCol="0">
            <a:spAutoFit/>
          </a:bodyPr>
          <a:lstStyle/>
          <a:p>
            <a:r>
              <a:rPr kumimoji="1" lang="en-US" altLang="ja-JP" sz="1400" b="1" dirty="0" smtClean="0">
                <a:solidFill>
                  <a:srgbClr val="0000FF"/>
                </a:solidFill>
              </a:rPr>
              <a:t>Excellent</a:t>
            </a:r>
            <a:endParaRPr kumimoji="1" lang="ja-JP" altLang="en-US" sz="1400" b="1" dirty="0">
              <a:solidFill>
                <a:srgbClr val="0000FF"/>
              </a:solidFill>
            </a:endParaRPr>
          </a:p>
        </p:txBody>
      </p:sp>
      <p:sp>
        <p:nvSpPr>
          <p:cNvPr id="14" name="テキスト ボックス 13"/>
          <p:cNvSpPr txBox="1"/>
          <p:nvPr/>
        </p:nvSpPr>
        <p:spPr>
          <a:xfrm>
            <a:off x="6404717" y="3598945"/>
            <a:ext cx="1180123" cy="307777"/>
          </a:xfrm>
          <a:prstGeom prst="rect">
            <a:avLst/>
          </a:prstGeom>
          <a:noFill/>
        </p:spPr>
        <p:txBody>
          <a:bodyPr wrap="square" rtlCol="0">
            <a:spAutoFit/>
          </a:bodyPr>
          <a:lstStyle/>
          <a:p>
            <a:r>
              <a:rPr kumimoji="1" lang="en-US" altLang="ja-JP" sz="1400" b="1" dirty="0" smtClean="0">
                <a:solidFill>
                  <a:srgbClr val="FF0000"/>
                </a:solidFill>
              </a:rPr>
              <a:t>Poor</a:t>
            </a:r>
            <a:endParaRPr kumimoji="1" lang="ja-JP" altLang="en-US" sz="1400" b="1" dirty="0">
              <a:solidFill>
                <a:srgbClr val="FF0000"/>
              </a:solidFill>
            </a:endParaRPr>
          </a:p>
        </p:txBody>
      </p:sp>
    </p:spTree>
    <p:extLst>
      <p:ext uri="{BB962C8B-B14F-4D97-AF65-F5344CB8AC3E}">
        <p14:creationId xmlns:p14="http://schemas.microsoft.com/office/powerpoint/2010/main" val="183175308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5</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Multi Codec Support (Available Combination)</a:t>
            </a:r>
          </a:p>
        </p:txBody>
      </p:sp>
      <p:graphicFrame>
        <p:nvGraphicFramePr>
          <p:cNvPr id="11" name="表 10"/>
          <p:cNvGraphicFramePr>
            <a:graphicFrameLocks noGrp="1"/>
          </p:cNvGraphicFramePr>
          <p:nvPr>
            <p:extLst>
              <p:ext uri="{D42A27DB-BD31-4B8C-83A1-F6EECF244321}">
                <p14:modId xmlns:p14="http://schemas.microsoft.com/office/powerpoint/2010/main" val="1480570660"/>
              </p:ext>
            </p:extLst>
          </p:nvPr>
        </p:nvGraphicFramePr>
        <p:xfrm>
          <a:off x="429595" y="1514200"/>
          <a:ext cx="8558099" cy="2632957"/>
        </p:xfrm>
        <a:graphic>
          <a:graphicData uri="http://schemas.openxmlformats.org/drawingml/2006/table">
            <a:tbl>
              <a:tblPr firstRow="1" bandRow="1">
                <a:tableStyleId>{5C22544A-7EE6-4342-B048-85BDC9FD1C3A}</a:tableStyleId>
              </a:tblPr>
              <a:tblGrid>
                <a:gridCol w="1188383"/>
                <a:gridCol w="1225605"/>
                <a:gridCol w="6144111"/>
              </a:tblGrid>
              <a:tr h="257175">
                <a:tc>
                  <a:txBody>
                    <a:bodyPr/>
                    <a:lstStyle/>
                    <a:p>
                      <a:pPr algn="ctr"/>
                      <a:r>
                        <a:rPr kumimoji="1" lang="en-US" altLang="ja-JP" sz="1200" dirty="0" smtClean="0">
                          <a:solidFill>
                            <a:schemeClr val="bg1"/>
                          </a:solidFill>
                        </a:rPr>
                        <a:t>Codec</a:t>
                      </a:r>
                      <a:r>
                        <a:rPr kumimoji="1" lang="en-US" altLang="ja-JP" sz="1200" baseline="0" dirty="0" smtClean="0">
                          <a:solidFill>
                            <a:schemeClr val="bg1"/>
                          </a:solidFill>
                        </a:rPr>
                        <a:t> </a:t>
                      </a:r>
                      <a:r>
                        <a:rPr kumimoji="1" lang="en-US" altLang="ja-JP" sz="1200" dirty="0" smtClean="0">
                          <a:solidFill>
                            <a:schemeClr val="bg1"/>
                          </a:solidFill>
                        </a:rPr>
                        <a:t>1</a:t>
                      </a:r>
                      <a:endParaRPr kumimoji="1" lang="ja-JP" altLang="en-US" sz="1200" dirty="0">
                        <a:solidFill>
                          <a:schemeClr val="bg1"/>
                        </a:solidFill>
                      </a:endParaRPr>
                    </a:p>
                  </a:txBody>
                  <a:tcPr>
                    <a:solidFill>
                      <a:srgbClr val="0070C0"/>
                    </a:solidFill>
                  </a:tcPr>
                </a:tc>
                <a:tc>
                  <a:txBody>
                    <a:bodyPr/>
                    <a:lstStyle/>
                    <a:p>
                      <a:pPr algn="ctr"/>
                      <a:r>
                        <a:rPr kumimoji="1" lang="en-US" altLang="ja-JP" sz="1200" dirty="0" smtClean="0">
                          <a:solidFill>
                            <a:schemeClr val="bg1"/>
                          </a:solidFill>
                        </a:rPr>
                        <a:t>Codec 2</a:t>
                      </a:r>
                      <a:endParaRPr kumimoji="1" lang="ja-JP" altLang="en-US" sz="1200" dirty="0">
                        <a:solidFill>
                          <a:schemeClr val="bg1"/>
                        </a:solidFill>
                      </a:endParaRPr>
                    </a:p>
                  </a:txBody>
                  <a:tcPr>
                    <a:solidFill>
                      <a:srgbClr val="0070C0"/>
                    </a:solidFill>
                  </a:tcPr>
                </a:tc>
                <a:tc>
                  <a:txBody>
                    <a:bodyPr/>
                    <a:lstStyle/>
                    <a:p>
                      <a:pPr algn="ctr"/>
                      <a:r>
                        <a:rPr kumimoji="1" lang="en-US" altLang="ja-JP" sz="1200" dirty="0" smtClean="0">
                          <a:solidFill>
                            <a:schemeClr val="bg1"/>
                          </a:solidFill>
                        </a:rPr>
                        <a:t>Connecting</a:t>
                      </a:r>
                      <a:r>
                        <a:rPr kumimoji="1" lang="en-US" altLang="ja-JP" sz="1200" baseline="0" dirty="0" smtClean="0">
                          <a:solidFill>
                            <a:schemeClr val="bg1"/>
                          </a:solidFill>
                        </a:rPr>
                        <a:t> status</a:t>
                      </a:r>
                      <a:endParaRPr kumimoji="1" lang="ja-JP" altLang="en-US" sz="1200" dirty="0">
                        <a:solidFill>
                          <a:schemeClr val="bg1"/>
                        </a:solidFill>
                      </a:endParaRPr>
                    </a:p>
                  </a:txBody>
                  <a:tcPr>
                    <a:solidFill>
                      <a:srgbClr val="0070C0"/>
                    </a:solidFill>
                  </a:tcPr>
                </a:tc>
              </a:tr>
              <a:tr h="252634">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H.264 HP</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000" dirty="0" smtClean="0">
                          <a:solidFill>
                            <a:schemeClr val="tx1"/>
                          </a:solidFill>
                          <a:latin typeface="Arial" panose="020B0604020202020204" pitchFamily="34" charset="0"/>
                          <a:cs typeface="Arial" panose="020B0604020202020204" pitchFamily="34" charset="0"/>
                        </a:rPr>
                        <a:t>Connection with H.264</a:t>
                      </a:r>
                      <a:r>
                        <a:rPr kumimoji="1" lang="en-US" altLang="ja-JP" sz="1000" baseline="0" dirty="0" smtClean="0">
                          <a:solidFill>
                            <a:schemeClr val="tx1"/>
                          </a:solidFill>
                          <a:latin typeface="Arial" panose="020B0604020202020204" pitchFamily="34" charset="0"/>
                          <a:cs typeface="Arial" panose="020B0604020202020204" pitchFamily="34" charset="0"/>
                        </a:rPr>
                        <a:t> HP-compliant endpoints </a:t>
                      </a:r>
                      <a:r>
                        <a:rPr kumimoji="1" lang="en-US" altLang="ja-JP" sz="800" baseline="0" dirty="0" smtClean="0">
                          <a:solidFill>
                            <a:schemeClr val="tx1"/>
                          </a:solidFill>
                          <a:latin typeface="Arial" panose="020B0604020202020204" pitchFamily="34" charset="0"/>
                          <a:cs typeface="Arial" panose="020B0604020202020204" pitchFamily="34" charset="0"/>
                        </a:rPr>
                        <a:t>(</a:t>
                      </a:r>
                      <a:r>
                        <a:rPr kumimoji="1" lang="en-US" altLang="ja-JP" sz="800" dirty="0" smtClean="0">
                          <a:solidFill>
                            <a:schemeClr val="tx1"/>
                          </a:solidFill>
                          <a:latin typeface="Arial" panose="020B0604020202020204" pitchFamily="34" charset="0"/>
                          <a:cs typeface="Arial" panose="020B0604020202020204" pitchFamily="34" charset="0"/>
                        </a:rPr>
                        <a:t>HDVC Ver4.0,</a:t>
                      </a:r>
                      <a:r>
                        <a:rPr kumimoji="1" lang="en-US" altLang="ja-JP" sz="800" baseline="0" dirty="0" smtClean="0">
                          <a:solidFill>
                            <a:schemeClr val="tx1"/>
                          </a:solidFill>
                          <a:latin typeface="Arial" panose="020B0604020202020204" pitchFamily="34" charset="0"/>
                          <a:cs typeface="Arial" panose="020B0604020202020204" pitchFamily="34" charset="0"/>
                        </a:rPr>
                        <a:t> </a:t>
                      </a:r>
                      <a:r>
                        <a:rPr kumimoji="1" lang="en-US" altLang="ja-JP" sz="800" dirty="0" smtClean="0">
                          <a:solidFill>
                            <a:schemeClr val="tx1"/>
                          </a:solidFill>
                          <a:latin typeface="Arial" panose="020B0604020202020204" pitchFamily="34" charset="0"/>
                          <a:cs typeface="Arial" panose="020B0604020202020204" pitchFamily="34" charset="0"/>
                        </a:rPr>
                        <a:t>Ver3.1,</a:t>
                      </a:r>
                      <a:r>
                        <a:rPr kumimoji="1" lang="en-US" altLang="ja-JP" sz="800" baseline="0" dirty="0" smtClean="0">
                          <a:solidFill>
                            <a:schemeClr val="tx1"/>
                          </a:solidFill>
                          <a:latin typeface="Arial" panose="020B0604020202020204" pitchFamily="34" charset="0"/>
                          <a:cs typeface="Arial" panose="020B0604020202020204" pitchFamily="34" charset="0"/>
                        </a:rPr>
                        <a:t> etc.)</a:t>
                      </a:r>
                      <a:endParaRPr kumimoji="1" lang="ja-JP" altLang="en-US" sz="1000" dirty="0">
                        <a:solidFill>
                          <a:schemeClr val="tx1"/>
                        </a:solidFill>
                        <a:latin typeface="Arial" panose="020B0604020202020204" pitchFamily="34" charset="0"/>
                        <a:cs typeface="Arial" panose="020B0604020202020204" pitchFamily="34" charset="0"/>
                      </a:endParaRPr>
                    </a:p>
                  </a:txBody>
                  <a:tcPr/>
                </a:tc>
              </a:tr>
              <a:tr h="252634">
                <a:tc>
                  <a:txBody>
                    <a:bodyPr/>
                    <a:lstStyle/>
                    <a:p>
                      <a:r>
                        <a:rPr lang="en-US" altLang="ja-JP" sz="1100" dirty="0" smtClean="0">
                          <a:solidFill>
                            <a:schemeClr val="tx1"/>
                          </a:solidFill>
                          <a:latin typeface="Arial" panose="020B0604020202020204" pitchFamily="34" charset="0"/>
                          <a:cs typeface="Arial" panose="020B0604020202020204" pitchFamily="34" charset="0"/>
                        </a:rPr>
                        <a:t>H.264 BP</a:t>
                      </a:r>
                      <a:endParaRPr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lang="en-US" altLang="ja-JP" sz="1100" dirty="0" smtClean="0">
                          <a:solidFill>
                            <a:schemeClr val="tx1"/>
                          </a:solidFill>
                          <a:latin typeface="Arial" panose="020B0604020202020204" pitchFamily="34" charset="0"/>
                          <a:cs typeface="Arial" panose="020B0604020202020204" pitchFamily="34" charset="0"/>
                        </a:rPr>
                        <a:t>-</a:t>
                      </a:r>
                      <a:endParaRPr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Arial" panose="020B0604020202020204" pitchFamily="34" charset="0"/>
                          <a:cs typeface="Arial" panose="020B0604020202020204" pitchFamily="34" charset="0"/>
                        </a:rPr>
                        <a:t>Connection with H.264</a:t>
                      </a:r>
                      <a:r>
                        <a:rPr kumimoji="1" lang="en-US" altLang="ja-JP" sz="1000" baseline="0" dirty="0" smtClean="0">
                          <a:solidFill>
                            <a:schemeClr val="tx1"/>
                          </a:solidFill>
                          <a:latin typeface="Arial" panose="020B0604020202020204" pitchFamily="34" charset="0"/>
                          <a:cs typeface="Arial" panose="020B0604020202020204" pitchFamily="34" charset="0"/>
                        </a:rPr>
                        <a:t> HP </a:t>
                      </a:r>
                      <a:r>
                        <a:rPr kumimoji="1" lang="en-US" altLang="ja-JP" sz="1000" dirty="0" smtClean="0">
                          <a:solidFill>
                            <a:schemeClr val="tx1"/>
                          </a:solidFill>
                          <a:latin typeface="Arial" panose="020B0604020202020204" pitchFamily="34" charset="0"/>
                          <a:cs typeface="Arial" panose="020B0604020202020204" pitchFamily="34" charset="0"/>
                        </a:rPr>
                        <a:t>non</a:t>
                      </a:r>
                      <a:r>
                        <a:rPr kumimoji="1" lang="en-US" altLang="ja-JP" sz="1000" baseline="0" dirty="0" smtClean="0">
                          <a:solidFill>
                            <a:schemeClr val="tx1"/>
                          </a:solidFill>
                          <a:latin typeface="Arial" panose="020B0604020202020204" pitchFamily="34" charset="0"/>
                          <a:cs typeface="Arial" panose="020B0604020202020204" pitchFamily="34" charset="0"/>
                        </a:rPr>
                        <a:t>-compliant endpoints</a:t>
                      </a:r>
                      <a:r>
                        <a:rPr kumimoji="1" lang="en-US" altLang="ja-JP" sz="1000" dirty="0" smtClean="0">
                          <a:solidFill>
                            <a:schemeClr val="tx1"/>
                          </a:solidFill>
                          <a:latin typeface="Arial" panose="020B0604020202020204" pitchFamily="34" charset="0"/>
                          <a:cs typeface="Arial" panose="020B0604020202020204" pitchFamily="34" charset="0"/>
                        </a:rPr>
                        <a:t> </a:t>
                      </a:r>
                      <a:r>
                        <a:rPr kumimoji="1" lang="en-US" altLang="ja-JP" sz="800" dirty="0" smtClean="0">
                          <a:solidFill>
                            <a:schemeClr val="tx1"/>
                          </a:solidFill>
                          <a:latin typeface="Arial" panose="020B0604020202020204" pitchFamily="34" charset="0"/>
                          <a:cs typeface="Arial" panose="020B0604020202020204" pitchFamily="34" charset="0"/>
                        </a:rPr>
                        <a:t>(HDVC Ver3.0</a:t>
                      </a:r>
                      <a:r>
                        <a:rPr kumimoji="1" lang="ja-JP" altLang="en-US" sz="800" baseline="0" dirty="0" smtClean="0">
                          <a:solidFill>
                            <a:schemeClr val="tx1"/>
                          </a:solidFill>
                          <a:latin typeface="Arial" panose="020B0604020202020204" pitchFamily="34" charset="0"/>
                          <a:cs typeface="Arial" panose="020B0604020202020204" pitchFamily="34" charset="0"/>
                        </a:rPr>
                        <a:t> </a:t>
                      </a:r>
                      <a:r>
                        <a:rPr kumimoji="1" lang="en-US" altLang="ja-JP" sz="800" baseline="0" dirty="0" smtClean="0">
                          <a:solidFill>
                            <a:schemeClr val="tx1"/>
                          </a:solidFill>
                          <a:latin typeface="Arial" panose="020B0604020202020204" pitchFamily="34" charset="0"/>
                          <a:cs typeface="Arial" panose="020B0604020202020204" pitchFamily="34" charset="0"/>
                        </a:rPr>
                        <a:t>or less, etc.)</a:t>
                      </a:r>
                      <a:endParaRPr kumimoji="1" lang="ja-JP" altLang="en-US" sz="1000" dirty="0" smtClean="0">
                        <a:solidFill>
                          <a:schemeClr val="tx1"/>
                        </a:solidFill>
                        <a:latin typeface="Arial" panose="020B0604020202020204" pitchFamily="34" charset="0"/>
                        <a:cs typeface="Arial" panose="020B0604020202020204" pitchFamily="34" charset="0"/>
                      </a:endParaRPr>
                    </a:p>
                  </a:txBody>
                  <a:tcPr/>
                </a:tc>
              </a:tr>
              <a:tr h="252634">
                <a:tc>
                  <a:txBody>
                    <a:bodyPr/>
                    <a:lstStyle/>
                    <a:p>
                      <a:r>
                        <a:rPr lang="en-US" altLang="ja-JP" sz="1100" dirty="0" smtClean="0">
                          <a:solidFill>
                            <a:schemeClr val="tx1"/>
                          </a:solidFill>
                          <a:latin typeface="Arial" panose="020B0604020202020204" pitchFamily="34" charset="0"/>
                          <a:cs typeface="Arial" panose="020B0604020202020204" pitchFamily="34" charset="0"/>
                        </a:rPr>
                        <a:t>H.263(H.261)</a:t>
                      </a:r>
                      <a:endParaRPr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lang="en-US" altLang="ja-JP" sz="1100" dirty="0" smtClean="0">
                          <a:solidFill>
                            <a:schemeClr val="tx1"/>
                          </a:solidFill>
                          <a:latin typeface="Arial" panose="020B0604020202020204" pitchFamily="34" charset="0"/>
                          <a:cs typeface="Arial" panose="020B0604020202020204" pitchFamily="34" charset="0"/>
                        </a:rPr>
                        <a:t>-</a:t>
                      </a:r>
                      <a:endParaRPr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Arial" panose="020B0604020202020204" pitchFamily="34" charset="0"/>
                          <a:cs typeface="Arial" panose="020B0604020202020204" pitchFamily="34" charset="0"/>
                        </a:rPr>
                        <a:t>Connection with H.264</a:t>
                      </a:r>
                      <a:r>
                        <a:rPr kumimoji="1" lang="en-US" altLang="ja-JP" sz="1000" baseline="0" dirty="0" smtClean="0">
                          <a:solidFill>
                            <a:schemeClr val="tx1"/>
                          </a:solidFill>
                          <a:latin typeface="Arial" panose="020B0604020202020204" pitchFamily="34" charset="0"/>
                          <a:cs typeface="Arial" panose="020B0604020202020204" pitchFamily="34" charset="0"/>
                        </a:rPr>
                        <a:t> HP-</a:t>
                      </a:r>
                      <a:r>
                        <a:rPr kumimoji="1" lang="en-US" altLang="ja-JP" sz="1000" dirty="0" smtClean="0">
                          <a:solidFill>
                            <a:schemeClr val="tx1"/>
                          </a:solidFill>
                          <a:latin typeface="Arial" panose="020B0604020202020204" pitchFamily="34" charset="0"/>
                          <a:cs typeface="Arial" panose="020B0604020202020204" pitchFamily="34" charset="0"/>
                        </a:rPr>
                        <a:t>non</a:t>
                      </a:r>
                      <a:r>
                        <a:rPr kumimoji="1" lang="en-US" altLang="ja-JP" sz="1000" baseline="0" dirty="0" smtClean="0">
                          <a:solidFill>
                            <a:schemeClr val="tx1"/>
                          </a:solidFill>
                          <a:latin typeface="Arial" panose="020B0604020202020204" pitchFamily="34" charset="0"/>
                          <a:cs typeface="Arial" panose="020B0604020202020204" pitchFamily="34" charset="0"/>
                        </a:rPr>
                        <a:t> compliant endpoints</a:t>
                      </a:r>
                      <a:r>
                        <a:rPr kumimoji="1" lang="en-US" altLang="ja-JP" sz="1000" dirty="0" smtClean="0">
                          <a:solidFill>
                            <a:schemeClr val="tx1"/>
                          </a:solidFill>
                          <a:latin typeface="Arial" panose="020B0604020202020204" pitchFamily="34" charset="0"/>
                          <a:cs typeface="Arial" panose="020B0604020202020204" pitchFamily="34" charset="0"/>
                        </a:rPr>
                        <a:t> </a:t>
                      </a:r>
                      <a:r>
                        <a:rPr kumimoji="1" lang="en-US" altLang="ja-JP" sz="800" dirty="0" smtClean="0">
                          <a:solidFill>
                            <a:schemeClr val="tx1"/>
                          </a:solidFill>
                          <a:latin typeface="Arial" panose="020B0604020202020204" pitchFamily="34" charset="0"/>
                          <a:cs typeface="Arial" panose="020B0604020202020204" pitchFamily="34" charset="0"/>
                        </a:rPr>
                        <a:t>(Polycom</a:t>
                      </a:r>
                      <a:r>
                        <a:rPr kumimoji="1" lang="en-US" altLang="ja-JP" sz="800" baseline="0" dirty="0" smtClean="0">
                          <a:solidFill>
                            <a:schemeClr val="tx1"/>
                          </a:solidFill>
                          <a:latin typeface="Arial" panose="020B0604020202020204" pitchFamily="34" charset="0"/>
                          <a:cs typeface="Arial" panose="020B0604020202020204" pitchFamily="34" charset="0"/>
                        </a:rPr>
                        <a:t> VSX  with high bandwidth setting, etc.)</a:t>
                      </a:r>
                      <a:endParaRPr kumimoji="1" lang="ja-JP" altLang="en-US" sz="800" dirty="0" smtClean="0">
                        <a:solidFill>
                          <a:schemeClr val="tx1"/>
                        </a:solidFill>
                        <a:latin typeface="Arial" panose="020B0604020202020204" pitchFamily="34" charset="0"/>
                        <a:cs typeface="Arial" panose="020B0604020202020204" pitchFamily="34" charset="0"/>
                      </a:endParaRPr>
                    </a:p>
                  </a:txBody>
                  <a:tcPr/>
                </a:tc>
              </a:tr>
              <a:tr h="41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Arial" panose="020B0604020202020204" pitchFamily="34" charset="0"/>
                          <a:cs typeface="Arial" panose="020B0604020202020204" pitchFamily="34" charset="0"/>
                        </a:rPr>
                        <a:t>H.264 HP</a:t>
                      </a:r>
                      <a:endParaRPr kumimoji="1" lang="ja-JP" altLang="en-US" sz="1100" dirty="0" smtClean="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H.264 BP</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000" dirty="0" smtClean="0">
                          <a:solidFill>
                            <a:schemeClr val="tx1"/>
                          </a:solidFill>
                          <a:latin typeface="Arial" panose="020B0604020202020204" pitchFamily="34" charset="0"/>
                          <a:cs typeface="Arial" panose="020B0604020202020204" pitchFamily="34" charset="0"/>
                        </a:rPr>
                        <a:t>Simultaneous connection with H.264</a:t>
                      </a:r>
                      <a:r>
                        <a:rPr kumimoji="1" lang="en-US" altLang="ja-JP" sz="1000" baseline="0" dirty="0" smtClean="0">
                          <a:solidFill>
                            <a:schemeClr val="tx1"/>
                          </a:solidFill>
                          <a:latin typeface="Arial" panose="020B0604020202020204" pitchFamily="34" charset="0"/>
                          <a:cs typeface="Arial" panose="020B0604020202020204" pitchFamily="34" charset="0"/>
                        </a:rPr>
                        <a:t> HP-</a:t>
                      </a:r>
                      <a:r>
                        <a:rPr kumimoji="1" lang="en-US" altLang="ja-JP" sz="1000" dirty="0" smtClean="0">
                          <a:solidFill>
                            <a:schemeClr val="tx1"/>
                          </a:solidFill>
                          <a:latin typeface="Arial" panose="020B0604020202020204" pitchFamily="34" charset="0"/>
                          <a:cs typeface="Arial" panose="020B0604020202020204" pitchFamily="34" charset="0"/>
                        </a:rPr>
                        <a:t>non</a:t>
                      </a:r>
                      <a:r>
                        <a:rPr kumimoji="1" lang="en-US" altLang="ja-JP" sz="1000" baseline="0" dirty="0" smtClean="0">
                          <a:solidFill>
                            <a:schemeClr val="tx1"/>
                          </a:solidFill>
                          <a:latin typeface="Arial" panose="020B0604020202020204" pitchFamily="34" charset="0"/>
                          <a:cs typeface="Arial" panose="020B0604020202020204" pitchFamily="34" charset="0"/>
                        </a:rPr>
                        <a:t> compliant endpoints and </a:t>
                      </a:r>
                      <a:r>
                        <a:rPr kumimoji="1" lang="en-US" altLang="ja-JP" sz="1000" dirty="0" smtClean="0">
                          <a:solidFill>
                            <a:schemeClr val="tx1"/>
                          </a:solidFill>
                          <a:latin typeface="Arial" panose="020B0604020202020204" pitchFamily="34" charset="0"/>
                          <a:cs typeface="Arial" panose="020B0604020202020204" pitchFamily="34" charset="0"/>
                        </a:rPr>
                        <a:t>H.264</a:t>
                      </a:r>
                      <a:r>
                        <a:rPr kumimoji="1" lang="en-US" altLang="ja-JP" sz="1000" baseline="0" dirty="0" smtClean="0">
                          <a:solidFill>
                            <a:schemeClr val="tx1"/>
                          </a:solidFill>
                          <a:latin typeface="Arial" panose="020B0604020202020204" pitchFamily="34" charset="0"/>
                          <a:cs typeface="Arial" panose="020B0604020202020204" pitchFamily="34" charset="0"/>
                        </a:rPr>
                        <a:t> HP-compliant endpoints</a:t>
                      </a:r>
                    </a:p>
                    <a:p>
                      <a:r>
                        <a:rPr kumimoji="1" lang="ja-JP" altLang="en-US" sz="1000" baseline="0" dirty="0" smtClean="0">
                          <a:solidFill>
                            <a:schemeClr val="tx1"/>
                          </a:solidFill>
                          <a:latin typeface="Arial" panose="020B0604020202020204" pitchFamily="34" charset="0"/>
                          <a:cs typeface="Arial" panose="020B0604020202020204" pitchFamily="34" charset="0"/>
                        </a:rPr>
                        <a:t>　</a:t>
                      </a:r>
                      <a:r>
                        <a:rPr kumimoji="1" lang="en-US" altLang="ja-JP" sz="1000" baseline="0" dirty="0" smtClean="0">
                          <a:solidFill>
                            <a:schemeClr val="tx1"/>
                          </a:solidFill>
                          <a:latin typeface="Arial" panose="020B0604020202020204" pitchFamily="34" charset="0"/>
                          <a:cs typeface="Arial" panose="020B0604020202020204" pitchFamily="34" charset="0"/>
                        </a:rPr>
                        <a:t>Codec 1: H.264 HP- compliant  Codec 2</a:t>
                      </a:r>
                      <a:r>
                        <a:rPr kumimoji="1" lang="ja-JP" altLang="en-US" sz="1000" baseline="0" dirty="0" smtClean="0">
                          <a:solidFill>
                            <a:schemeClr val="tx1"/>
                          </a:solidFill>
                          <a:latin typeface="Arial" panose="020B0604020202020204" pitchFamily="34" charset="0"/>
                          <a:cs typeface="Arial" panose="020B0604020202020204" pitchFamily="34" charset="0"/>
                        </a:rPr>
                        <a:t>：</a:t>
                      </a:r>
                      <a:r>
                        <a:rPr kumimoji="1" lang="en-US" altLang="ja-JP" sz="1000" dirty="0" smtClean="0">
                          <a:solidFill>
                            <a:schemeClr val="tx1"/>
                          </a:solidFill>
                          <a:latin typeface="Arial" panose="020B0604020202020204" pitchFamily="34" charset="0"/>
                          <a:cs typeface="Arial" panose="020B0604020202020204" pitchFamily="34" charset="0"/>
                        </a:rPr>
                        <a:t>H.264</a:t>
                      </a:r>
                      <a:r>
                        <a:rPr kumimoji="1" lang="en-US" altLang="ja-JP" sz="1000" baseline="0" dirty="0" smtClean="0">
                          <a:solidFill>
                            <a:schemeClr val="tx1"/>
                          </a:solidFill>
                          <a:latin typeface="Arial" panose="020B0604020202020204" pitchFamily="34" charset="0"/>
                          <a:cs typeface="Arial" panose="020B0604020202020204" pitchFamily="34" charset="0"/>
                        </a:rPr>
                        <a:t> HP-</a:t>
                      </a:r>
                      <a:r>
                        <a:rPr kumimoji="1" lang="en-US" altLang="ja-JP" sz="1000" dirty="0" smtClean="0">
                          <a:solidFill>
                            <a:schemeClr val="tx1"/>
                          </a:solidFill>
                          <a:latin typeface="Arial" panose="020B0604020202020204" pitchFamily="34" charset="0"/>
                          <a:cs typeface="Arial" panose="020B0604020202020204" pitchFamily="34" charset="0"/>
                        </a:rPr>
                        <a:t>non</a:t>
                      </a:r>
                      <a:r>
                        <a:rPr kumimoji="1" lang="en-US" altLang="ja-JP" sz="1000" baseline="0" dirty="0" smtClean="0">
                          <a:solidFill>
                            <a:schemeClr val="tx1"/>
                          </a:solidFill>
                          <a:latin typeface="Arial" panose="020B0604020202020204" pitchFamily="34" charset="0"/>
                          <a:cs typeface="Arial" panose="020B0604020202020204" pitchFamily="34" charset="0"/>
                        </a:rPr>
                        <a:t> compliant  </a:t>
                      </a:r>
                      <a:r>
                        <a:rPr kumimoji="1" lang="en-US" altLang="ja-JP" sz="800" baseline="0" dirty="0" smtClean="0">
                          <a:solidFill>
                            <a:schemeClr val="tx1"/>
                          </a:solidFill>
                          <a:latin typeface="Arial" panose="020B0604020202020204" pitchFamily="34" charset="0"/>
                          <a:cs typeface="Arial" panose="020B0604020202020204" pitchFamily="34" charset="0"/>
                        </a:rPr>
                        <a:t>(BP</a:t>
                      </a:r>
                      <a:r>
                        <a:rPr kumimoji="1" lang="ja-JP" altLang="en-US" sz="800" baseline="0" dirty="0" smtClean="0">
                          <a:solidFill>
                            <a:schemeClr val="tx1"/>
                          </a:solidFill>
                          <a:latin typeface="Arial" panose="020B0604020202020204" pitchFamily="34" charset="0"/>
                          <a:cs typeface="Arial" panose="020B0604020202020204" pitchFamily="34" charset="0"/>
                        </a:rPr>
                        <a:t> </a:t>
                      </a:r>
                      <a:r>
                        <a:rPr kumimoji="1" lang="en-US" altLang="ja-JP" sz="800" baseline="0" dirty="0" smtClean="0">
                          <a:solidFill>
                            <a:schemeClr val="tx1"/>
                          </a:solidFill>
                          <a:latin typeface="Arial" panose="020B0604020202020204" pitchFamily="34" charset="0"/>
                          <a:cs typeface="Arial" panose="020B0604020202020204" pitchFamily="34" charset="0"/>
                        </a:rPr>
                        <a:t>is compliant)</a:t>
                      </a:r>
                      <a:endParaRPr kumimoji="1" lang="ja-JP" altLang="en-US" sz="800" dirty="0">
                        <a:solidFill>
                          <a:schemeClr val="tx1"/>
                        </a:solidFill>
                        <a:latin typeface="Arial" panose="020B0604020202020204" pitchFamily="34" charset="0"/>
                        <a:cs typeface="Arial" panose="020B0604020202020204" pitchFamily="34" charset="0"/>
                      </a:endParaRPr>
                    </a:p>
                  </a:txBody>
                  <a:tcPr/>
                </a:tc>
              </a:tr>
              <a:tr h="327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Arial" panose="020B0604020202020204" pitchFamily="34" charset="0"/>
                          <a:cs typeface="Arial" panose="020B0604020202020204" pitchFamily="34" charset="0"/>
                        </a:rPr>
                        <a:t>H.264 BP</a:t>
                      </a:r>
                      <a:endParaRPr kumimoji="1" lang="ja-JP" altLang="en-US" sz="1100" dirty="0" smtClean="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H.264 BP</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000" dirty="0" smtClean="0">
                          <a:solidFill>
                            <a:schemeClr val="tx1"/>
                          </a:solidFill>
                          <a:latin typeface="Arial" panose="020B0604020202020204" pitchFamily="34" charset="0"/>
                          <a:cs typeface="Arial" panose="020B0604020202020204" pitchFamily="34" charset="0"/>
                        </a:rPr>
                        <a:t>H.264BP-compliant endpoints</a:t>
                      </a:r>
                      <a:r>
                        <a:rPr kumimoji="1" lang="en-US" altLang="ja-JP" sz="1000" baseline="0" dirty="0" smtClean="0">
                          <a:solidFill>
                            <a:schemeClr val="tx1"/>
                          </a:solidFill>
                          <a:latin typeface="Arial" panose="020B0604020202020204" pitchFamily="34" charset="0"/>
                          <a:cs typeface="Arial" panose="020B0604020202020204" pitchFamily="34" charset="0"/>
                        </a:rPr>
                        <a:t> are designated by RTP packetization </a:t>
                      </a:r>
                      <a:r>
                        <a:rPr kumimoji="1" lang="en-US" altLang="ja-JP" sz="800" baseline="0" dirty="0" smtClean="0">
                          <a:solidFill>
                            <a:schemeClr val="tx1"/>
                          </a:solidFill>
                          <a:latin typeface="Arial" panose="020B0604020202020204" pitchFamily="34" charset="0"/>
                          <a:cs typeface="Arial" panose="020B0604020202020204" pitchFamily="34" charset="0"/>
                        </a:rPr>
                        <a:t>(</a:t>
                      </a:r>
                      <a:r>
                        <a:rPr kumimoji="1" lang="en-US" altLang="ja-JP" sz="800" dirty="0" smtClean="0">
                          <a:solidFill>
                            <a:schemeClr val="tx1"/>
                          </a:solidFill>
                          <a:latin typeface="Arial" panose="020B0604020202020204" pitchFamily="34" charset="0"/>
                          <a:cs typeface="Arial" panose="020B0604020202020204" pitchFamily="34" charset="0"/>
                        </a:rPr>
                        <a:t>SingleNALU/non-interleave).</a:t>
                      </a:r>
                      <a:endParaRPr kumimoji="1" lang="ja-JP" altLang="en-US" sz="1000" dirty="0">
                        <a:solidFill>
                          <a:schemeClr val="tx1"/>
                        </a:solidFill>
                        <a:latin typeface="Arial" panose="020B0604020202020204" pitchFamily="34" charset="0"/>
                        <a:cs typeface="Arial" panose="020B0604020202020204" pitchFamily="34" charset="0"/>
                      </a:endParaRPr>
                    </a:p>
                  </a:txBody>
                  <a:tcPr/>
                </a:tc>
              </a:tr>
              <a:tr h="421056">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H.264 HP</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H.263(H.261)</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r>
                        <a:rPr kumimoji="1" lang="en-US" altLang="ja-JP" sz="1000" baseline="0" dirty="0" smtClean="0">
                          <a:solidFill>
                            <a:schemeClr val="tx1"/>
                          </a:solidFill>
                          <a:latin typeface="Arial" panose="020B0604020202020204" pitchFamily="34" charset="0"/>
                          <a:cs typeface="Arial" panose="020B0604020202020204" pitchFamily="34" charset="0"/>
                        </a:rPr>
                        <a:t>Connection with </a:t>
                      </a:r>
                      <a:r>
                        <a:rPr kumimoji="1" lang="en-US" altLang="ja-JP" sz="1000" dirty="0" smtClean="0">
                          <a:solidFill>
                            <a:schemeClr val="tx1"/>
                          </a:solidFill>
                          <a:latin typeface="Arial" panose="020B0604020202020204" pitchFamily="34" charset="0"/>
                          <a:cs typeface="Arial" panose="020B0604020202020204" pitchFamily="34" charset="0"/>
                        </a:rPr>
                        <a:t>H.264</a:t>
                      </a:r>
                      <a:r>
                        <a:rPr kumimoji="1" lang="en-US" altLang="ja-JP" sz="1000" baseline="0" dirty="0" smtClean="0">
                          <a:solidFill>
                            <a:schemeClr val="tx1"/>
                          </a:solidFill>
                          <a:latin typeface="Arial" panose="020B0604020202020204" pitchFamily="34" charset="0"/>
                          <a:cs typeface="Arial" panose="020B0604020202020204" pitchFamily="34" charset="0"/>
                        </a:rPr>
                        <a:t> HP-compliant endpoints and H.264 non-compliant endpoints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Codec 1:</a:t>
                      </a:r>
                      <a:r>
                        <a:rPr kumimoji="1" lang="en-US" altLang="ja-JP" sz="1000" baseline="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H.264 HP compliant site ,</a:t>
                      </a:r>
                      <a:r>
                        <a:rPr kumimoji="1" lang="ja-JP" altLang="en-US" sz="100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Codec</a:t>
                      </a:r>
                      <a:r>
                        <a:rPr kumimoji="1" lang="en-US" altLang="ja-JP" sz="1000" baseline="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2:</a:t>
                      </a:r>
                      <a:r>
                        <a:rPr kumimoji="1" lang="en-US" altLang="ja-JP" sz="1000" baseline="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H.264 non-compliant site</a:t>
                      </a:r>
                    </a:p>
                  </a:txBody>
                  <a:tcPr/>
                </a:tc>
              </a:tr>
              <a:tr h="421056">
                <a:tc>
                  <a:txBody>
                    <a:bodyPr/>
                    <a:lstStyle/>
                    <a:p>
                      <a:r>
                        <a:rPr kumimoji="1" lang="en-US" altLang="ja-JP" sz="1100" dirty="0" smtClean="0">
                          <a:solidFill>
                            <a:schemeClr val="tx1"/>
                          </a:solidFill>
                          <a:latin typeface="Arial" panose="020B0604020202020204" pitchFamily="34" charset="0"/>
                          <a:cs typeface="Arial" panose="020B0604020202020204" pitchFamily="34" charset="0"/>
                        </a:rPr>
                        <a:t>H.264BP</a:t>
                      </a:r>
                      <a:endParaRPr kumimoji="1" lang="ja-JP" altLang="en-US" sz="11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Arial" panose="020B0604020202020204" pitchFamily="34" charset="0"/>
                          <a:cs typeface="Arial" panose="020B0604020202020204" pitchFamily="34" charset="0"/>
                        </a:rPr>
                        <a:t>H.263(H.261)</a:t>
                      </a:r>
                      <a:endParaRPr kumimoji="1" lang="ja-JP" altLang="en-US" sz="110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latin typeface="Arial" panose="020B0604020202020204" pitchFamily="34" charset="0"/>
                          <a:cs typeface="Arial" panose="020B0604020202020204" pitchFamily="34" charset="0"/>
                        </a:rPr>
                        <a:t>Connection with </a:t>
                      </a:r>
                      <a:r>
                        <a:rPr kumimoji="1" lang="en-US" altLang="ja-JP" sz="1000" dirty="0" smtClean="0">
                          <a:solidFill>
                            <a:schemeClr val="tx1"/>
                          </a:solidFill>
                          <a:latin typeface="Arial" panose="020B0604020202020204" pitchFamily="34" charset="0"/>
                          <a:cs typeface="Arial" panose="020B0604020202020204" pitchFamily="34" charset="0"/>
                        </a:rPr>
                        <a:t>H.264</a:t>
                      </a:r>
                      <a:r>
                        <a:rPr kumimoji="1" lang="en-US" altLang="ja-JP" sz="1000" baseline="0" dirty="0" smtClean="0">
                          <a:solidFill>
                            <a:schemeClr val="tx1"/>
                          </a:solidFill>
                          <a:latin typeface="Arial" panose="020B0604020202020204" pitchFamily="34" charset="0"/>
                          <a:cs typeface="Arial" panose="020B0604020202020204" pitchFamily="34" charset="0"/>
                        </a:rPr>
                        <a:t> HP non-compliant endpoints and H.264 non-compliant endpoints</a:t>
                      </a:r>
                      <a:endParaRPr kumimoji="1" lang="en-US" altLang="ja-JP"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Codec</a:t>
                      </a:r>
                      <a:r>
                        <a:rPr kumimoji="1" lang="en-US" altLang="ja-JP" sz="1000" baseline="0" dirty="0" smtClean="0">
                          <a:solidFill>
                            <a:schemeClr val="tx1"/>
                          </a:solidFill>
                          <a:latin typeface="Arial" panose="020B0604020202020204" pitchFamily="34" charset="0"/>
                          <a:cs typeface="Arial" panose="020B0604020202020204" pitchFamily="34" charset="0"/>
                        </a:rPr>
                        <a:t> </a:t>
                      </a:r>
                      <a:r>
                        <a:rPr kumimoji="1" lang="ja-JP" altLang="en-US" sz="1000" baseline="0" dirty="0" smtClean="0">
                          <a:solidFill>
                            <a:schemeClr val="tx1"/>
                          </a:solidFill>
                          <a:latin typeface="Arial" panose="020B0604020202020204" pitchFamily="34" charset="0"/>
                          <a:cs typeface="Arial" panose="020B0604020202020204" pitchFamily="34" charset="0"/>
                        </a:rPr>
                        <a:t> </a:t>
                      </a:r>
                      <a:r>
                        <a:rPr kumimoji="1" lang="en-US" altLang="ja-JP" sz="1000" baseline="0" dirty="0" smtClean="0">
                          <a:solidFill>
                            <a:schemeClr val="tx1"/>
                          </a:solidFill>
                          <a:latin typeface="Arial" panose="020B0604020202020204" pitchFamily="34" charset="0"/>
                          <a:cs typeface="Arial" panose="020B0604020202020204" pitchFamily="34" charset="0"/>
                        </a:rPr>
                        <a:t>1:</a:t>
                      </a:r>
                      <a:r>
                        <a:rPr kumimoji="1" lang="ja-JP" altLang="en-US" sz="1000" baseline="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H.264 HP non-compliant site </a:t>
                      </a:r>
                      <a:r>
                        <a:rPr kumimoji="1" lang="ja-JP" altLang="en-US" sz="100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Codec</a:t>
                      </a:r>
                      <a:r>
                        <a:rPr kumimoji="1" lang="ja-JP" altLang="en-US" sz="100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2:</a:t>
                      </a:r>
                      <a:r>
                        <a:rPr kumimoji="1" lang="ja-JP" altLang="en-US" sz="1000" dirty="0" smtClean="0">
                          <a:solidFill>
                            <a:schemeClr val="tx1"/>
                          </a:solidFill>
                          <a:latin typeface="Arial" panose="020B0604020202020204" pitchFamily="34" charset="0"/>
                          <a:cs typeface="Arial" panose="020B0604020202020204" pitchFamily="34" charset="0"/>
                        </a:rPr>
                        <a:t>　</a:t>
                      </a:r>
                      <a:r>
                        <a:rPr kumimoji="1" lang="en-US" altLang="ja-JP" sz="1000" dirty="0" smtClean="0">
                          <a:solidFill>
                            <a:schemeClr val="tx1"/>
                          </a:solidFill>
                          <a:latin typeface="Arial" panose="020B0604020202020204" pitchFamily="34" charset="0"/>
                          <a:cs typeface="Arial" panose="020B0604020202020204" pitchFamily="34" charset="0"/>
                        </a:rPr>
                        <a:t>H.264 non-compliant site</a:t>
                      </a:r>
                    </a:p>
                  </a:txBody>
                  <a:tcPr/>
                </a:tc>
              </a:tr>
            </a:tbl>
          </a:graphicData>
        </a:graphic>
      </p:graphicFrame>
      <p:sp>
        <p:nvSpPr>
          <p:cNvPr id="12" name="Text Box 81"/>
          <p:cNvSpPr txBox="1">
            <a:spLocks noChangeArrowheads="1"/>
          </p:cNvSpPr>
          <p:nvPr/>
        </p:nvSpPr>
        <p:spPr bwMode="auto">
          <a:xfrm>
            <a:off x="453040" y="1201625"/>
            <a:ext cx="8370531" cy="276999"/>
          </a:xfrm>
          <a:prstGeom prst="rect">
            <a:avLst/>
          </a:prstGeom>
          <a:noFill/>
          <a:ln w="9525">
            <a:noFill/>
            <a:miter lim="800000"/>
            <a:headEnd/>
            <a:tailEnd/>
          </a:ln>
        </p:spPr>
        <p:txBody>
          <a:bodyPr wrap="square">
            <a:spAutoFit/>
          </a:bodyPr>
          <a:lstStyle/>
          <a:p>
            <a:pPr marL="268288" indent="-268288">
              <a:spcBef>
                <a:spcPct val="15000"/>
              </a:spcBef>
              <a:buFont typeface="Wingdings" pitchFamily="2" charset="2"/>
              <a:buChar char="u"/>
            </a:pPr>
            <a:r>
              <a:rPr lang="en-US" altLang="ja-JP" sz="12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Dual Stream Non-operation</a:t>
            </a:r>
            <a:endParaRPr lang="ja-JP" altLang="en-US" sz="1200" dirty="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endParaRPr>
          </a:p>
        </p:txBody>
      </p:sp>
      <p:sp>
        <p:nvSpPr>
          <p:cNvPr id="13" name="Text Box 81"/>
          <p:cNvSpPr txBox="1">
            <a:spLocks noChangeArrowheads="1"/>
          </p:cNvSpPr>
          <p:nvPr/>
        </p:nvSpPr>
        <p:spPr bwMode="auto">
          <a:xfrm>
            <a:off x="449140" y="4433135"/>
            <a:ext cx="8370531" cy="276999"/>
          </a:xfrm>
          <a:prstGeom prst="rect">
            <a:avLst/>
          </a:prstGeom>
          <a:noFill/>
          <a:ln w="9525">
            <a:noFill/>
            <a:miter lim="800000"/>
            <a:headEnd/>
            <a:tailEnd/>
          </a:ln>
        </p:spPr>
        <p:txBody>
          <a:bodyPr wrap="square">
            <a:spAutoFit/>
          </a:bodyPr>
          <a:lstStyle/>
          <a:p>
            <a:pPr marL="268288" indent="-268288">
              <a:spcBef>
                <a:spcPct val="15000"/>
              </a:spcBef>
              <a:buFont typeface="Wingdings" pitchFamily="2" charset="2"/>
              <a:buChar char="u"/>
            </a:pPr>
            <a:r>
              <a:rPr lang="en-US" altLang="ja-JP" sz="1200" dirty="0" smtClean="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rPr>
              <a:t>Dual Stream Operation</a:t>
            </a:r>
            <a:endParaRPr lang="ja-JP" altLang="en-US" sz="1200" dirty="0">
              <a:solidFill>
                <a:srgbClr val="000000"/>
              </a:solidFill>
              <a:effectLst>
                <a:outerShdw blurRad="38100" dist="38100" dir="2700000" algn="tl">
                  <a:srgbClr val="FFFFFF"/>
                </a:outerShdw>
              </a:effectLst>
              <a:latin typeface="Arial" panose="020B0604020202020204" pitchFamily="34" charset="0"/>
              <a:ea typeface="HGP創英角ｺﾞｼｯｸUB" pitchFamily="50" charset="-128"/>
              <a:cs typeface="Arial" panose="020B0604020202020204"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1306671084"/>
              </p:ext>
            </p:extLst>
          </p:nvPr>
        </p:nvGraphicFramePr>
        <p:xfrm>
          <a:off x="439696" y="4710134"/>
          <a:ext cx="8518618" cy="1310640"/>
        </p:xfrm>
        <a:graphic>
          <a:graphicData uri="http://schemas.openxmlformats.org/drawingml/2006/table">
            <a:tbl>
              <a:tblPr firstRow="1" bandRow="1">
                <a:tableStyleId>{5C22544A-7EE6-4342-B048-85BDC9FD1C3A}</a:tableStyleId>
              </a:tblPr>
              <a:tblGrid>
                <a:gridCol w="1164340"/>
                <a:gridCol w="1227016"/>
                <a:gridCol w="6127262"/>
              </a:tblGrid>
              <a:tr h="0">
                <a:tc>
                  <a:txBody>
                    <a:bodyPr/>
                    <a:lstStyle/>
                    <a:p>
                      <a:pPr algn="ctr"/>
                      <a:r>
                        <a:rPr kumimoji="1" lang="en-US" altLang="ja-JP" sz="1200" b="1" dirty="0" smtClean="0">
                          <a:solidFill>
                            <a:schemeClr val="bg1"/>
                          </a:solidFill>
                        </a:rPr>
                        <a:t>Codec</a:t>
                      </a:r>
                      <a:r>
                        <a:rPr kumimoji="1" lang="en-US" altLang="ja-JP" sz="1200" b="1" baseline="0" dirty="0" smtClean="0">
                          <a:solidFill>
                            <a:schemeClr val="bg1"/>
                          </a:solidFill>
                        </a:rPr>
                        <a:t> 1</a:t>
                      </a:r>
                      <a:endParaRPr kumimoji="1" lang="ja-JP" altLang="en-US" sz="1200" b="1" dirty="0">
                        <a:solidFill>
                          <a:schemeClr val="bg1"/>
                        </a:solidFill>
                      </a:endParaRPr>
                    </a:p>
                  </a:txBody>
                  <a:tcPr>
                    <a:solidFill>
                      <a:srgbClr val="0070C0"/>
                    </a:solidFill>
                  </a:tcPr>
                </a:tc>
                <a:tc>
                  <a:txBody>
                    <a:bodyPr/>
                    <a:lstStyle/>
                    <a:p>
                      <a:pPr algn="ctr"/>
                      <a:r>
                        <a:rPr kumimoji="1" lang="en-US" altLang="ja-JP" sz="1200" b="1" dirty="0" smtClean="0">
                          <a:solidFill>
                            <a:schemeClr val="bg1"/>
                          </a:solidFill>
                        </a:rPr>
                        <a:t>Codec</a:t>
                      </a:r>
                      <a:r>
                        <a:rPr kumimoji="1" lang="en-US" altLang="ja-JP" sz="1200" b="1" baseline="0" dirty="0" smtClean="0">
                          <a:solidFill>
                            <a:schemeClr val="bg1"/>
                          </a:solidFill>
                        </a:rPr>
                        <a:t> 2</a:t>
                      </a:r>
                      <a:endParaRPr kumimoji="1" lang="ja-JP" altLang="en-US" sz="1200" b="1" dirty="0">
                        <a:solidFill>
                          <a:schemeClr val="bg1"/>
                        </a:solidFill>
                      </a:endParaRPr>
                    </a:p>
                  </a:txBody>
                  <a:tcPr>
                    <a:solidFill>
                      <a:srgbClr val="0070C0"/>
                    </a:solidFill>
                  </a:tcPr>
                </a:tc>
                <a:tc>
                  <a:txBody>
                    <a:bodyPr/>
                    <a:lstStyle/>
                    <a:p>
                      <a:pPr algn="ctr"/>
                      <a:r>
                        <a:rPr kumimoji="1" lang="en-US" altLang="ja-JP" sz="1200" b="1" dirty="0" smtClean="0">
                          <a:solidFill>
                            <a:schemeClr val="bg1"/>
                          </a:solidFill>
                        </a:rPr>
                        <a:t>Connecting</a:t>
                      </a:r>
                      <a:r>
                        <a:rPr kumimoji="1" lang="en-US" altLang="ja-JP" sz="1200" b="1" baseline="0" dirty="0" smtClean="0">
                          <a:solidFill>
                            <a:schemeClr val="bg1"/>
                          </a:solidFill>
                        </a:rPr>
                        <a:t> status</a:t>
                      </a:r>
                      <a:endParaRPr kumimoji="1" lang="ja-JP" altLang="en-US" sz="1200" b="1" dirty="0">
                        <a:solidFill>
                          <a:schemeClr val="bg1"/>
                        </a:solidFill>
                      </a:endParaRPr>
                    </a:p>
                  </a:txBody>
                  <a:tcPr>
                    <a:solidFill>
                      <a:srgbClr val="0070C0"/>
                    </a:solidFill>
                  </a:tcPr>
                </a:tc>
              </a:tr>
              <a:tr h="252634">
                <a:tc>
                  <a:txBody>
                    <a:bodyPr/>
                    <a:lstStyle/>
                    <a:p>
                      <a:r>
                        <a:rPr kumimoji="1" lang="en-US" altLang="ja-JP" sz="1100" dirty="0" smtClean="0">
                          <a:solidFill>
                            <a:schemeClr val="tx1"/>
                          </a:solidFill>
                        </a:rPr>
                        <a:t>H.264 HP</a:t>
                      </a:r>
                      <a:endParaRPr kumimoji="1" lang="ja-JP" altLang="en-US" sz="1100" dirty="0">
                        <a:solidFill>
                          <a:schemeClr val="tx1"/>
                        </a:solidFill>
                      </a:endParaRPr>
                    </a:p>
                  </a:txBody>
                  <a:tcPr/>
                </a:tc>
                <a:tc>
                  <a:txBody>
                    <a:bodyPr/>
                    <a:lstStyle/>
                    <a:p>
                      <a:r>
                        <a:rPr kumimoji="1" lang="en-US" altLang="ja-JP" sz="1100" dirty="0" smtClean="0">
                          <a:solidFill>
                            <a:schemeClr val="tx1"/>
                          </a:solidFill>
                        </a:rPr>
                        <a:t>H.264</a:t>
                      </a:r>
                      <a:r>
                        <a:rPr kumimoji="1" lang="en-US" altLang="ja-JP" sz="1100" baseline="0" dirty="0" smtClean="0">
                          <a:solidFill>
                            <a:schemeClr val="tx1"/>
                          </a:solidFill>
                        </a:rPr>
                        <a:t> BP</a:t>
                      </a:r>
                      <a:endParaRPr kumimoji="1" lang="ja-JP" altLang="en-US" sz="1100" dirty="0">
                        <a:solidFill>
                          <a:schemeClr val="tx1"/>
                        </a:solidFill>
                      </a:endParaRPr>
                    </a:p>
                  </a:txBody>
                  <a:tcPr/>
                </a:tc>
                <a:tc>
                  <a:txBody>
                    <a:bodyPr/>
                    <a:lstStyle/>
                    <a:p>
                      <a:r>
                        <a:rPr kumimoji="1" lang="en-US" altLang="ja-JP" sz="1000" dirty="0" smtClean="0">
                          <a:solidFill>
                            <a:schemeClr val="tx1"/>
                          </a:solidFill>
                        </a:rPr>
                        <a:t>All endpoints are  H.264</a:t>
                      </a:r>
                      <a:r>
                        <a:rPr kumimoji="1" lang="en-US" altLang="ja-JP" sz="1000" baseline="0" dirty="0" smtClean="0">
                          <a:solidFill>
                            <a:schemeClr val="tx1"/>
                          </a:solidFill>
                        </a:rPr>
                        <a:t> HP-compliant endpoints</a:t>
                      </a:r>
                      <a:r>
                        <a:rPr kumimoji="1" lang="ja-JP" altLang="en-US" sz="1000" baseline="0" dirty="0" smtClean="0">
                          <a:solidFill>
                            <a:schemeClr val="tx1"/>
                          </a:solidFill>
                        </a:rPr>
                        <a:t> </a:t>
                      </a:r>
                      <a:r>
                        <a:rPr kumimoji="1" lang="en-US" altLang="ja-JP" sz="800" baseline="0" dirty="0" smtClean="0">
                          <a:solidFill>
                            <a:schemeClr val="tx1"/>
                          </a:solidFill>
                        </a:rPr>
                        <a:t>(</a:t>
                      </a:r>
                      <a:r>
                        <a:rPr kumimoji="1" lang="en-US" altLang="ja-JP" sz="800" dirty="0" smtClean="0">
                          <a:solidFill>
                            <a:schemeClr val="tx1"/>
                          </a:solidFill>
                        </a:rPr>
                        <a:t>HDVC Ver4.0,</a:t>
                      </a:r>
                      <a:r>
                        <a:rPr kumimoji="1" lang="en-US" altLang="ja-JP" sz="800" baseline="0" dirty="0" smtClean="0">
                          <a:solidFill>
                            <a:schemeClr val="tx1"/>
                          </a:solidFill>
                        </a:rPr>
                        <a:t> </a:t>
                      </a:r>
                      <a:r>
                        <a:rPr kumimoji="1" lang="en-US" altLang="ja-JP" sz="800" dirty="0" smtClean="0">
                          <a:solidFill>
                            <a:schemeClr val="tx1"/>
                          </a:solidFill>
                        </a:rPr>
                        <a:t>Ver3.1</a:t>
                      </a:r>
                      <a:r>
                        <a:rPr kumimoji="1" lang="ja-JP" altLang="en-US" sz="800" baseline="0" dirty="0" smtClean="0">
                          <a:solidFill>
                            <a:schemeClr val="tx1"/>
                          </a:solidFill>
                        </a:rPr>
                        <a:t> </a:t>
                      </a:r>
                      <a:r>
                        <a:rPr kumimoji="1" lang="en-US" altLang="ja-JP" sz="800" baseline="0" dirty="0" smtClean="0">
                          <a:solidFill>
                            <a:schemeClr val="tx1"/>
                          </a:solidFill>
                        </a:rPr>
                        <a:t>etc.)</a:t>
                      </a:r>
                      <a:endParaRPr kumimoji="1" lang="ja-JP" altLang="en-US" sz="1000" dirty="0">
                        <a:solidFill>
                          <a:schemeClr val="tx1"/>
                        </a:solidFill>
                      </a:endParaRPr>
                    </a:p>
                  </a:txBody>
                  <a:tcPr/>
                </a:tc>
              </a:tr>
              <a:tr h="252634">
                <a:tc>
                  <a:txBody>
                    <a:bodyPr/>
                    <a:lstStyle/>
                    <a:p>
                      <a:r>
                        <a:rPr lang="en-US" altLang="ja-JP" sz="1100" dirty="0" smtClean="0">
                          <a:solidFill>
                            <a:schemeClr val="tx1"/>
                          </a:solidFill>
                        </a:rPr>
                        <a:t>H.264 BP</a:t>
                      </a:r>
                      <a:endParaRPr lang="ja-JP" altLang="en-US" sz="1100" dirty="0">
                        <a:solidFill>
                          <a:schemeClr val="tx1"/>
                        </a:solidFill>
                      </a:endParaRPr>
                    </a:p>
                  </a:txBody>
                  <a:tcPr/>
                </a:tc>
                <a:tc>
                  <a:txBody>
                    <a:bodyPr/>
                    <a:lstStyle/>
                    <a:p>
                      <a:r>
                        <a:rPr lang="en-US" altLang="ja-JP" sz="1100" dirty="0" smtClean="0">
                          <a:solidFill>
                            <a:schemeClr val="tx1"/>
                          </a:solidFill>
                        </a:rPr>
                        <a:t>H.264 BP</a:t>
                      </a:r>
                      <a:endParaRPr lang="ja-JP"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rPr>
                        <a:t>In case of one or more H.264 HP non-compliant endpoint</a:t>
                      </a:r>
                      <a:endParaRPr kumimoji="1" lang="ja-JP" altLang="en-US" sz="1000" dirty="0" smtClean="0">
                        <a:solidFill>
                          <a:schemeClr val="tx1"/>
                        </a:solidFill>
                      </a:endParaRPr>
                    </a:p>
                  </a:txBody>
                  <a:tcPr/>
                </a:tc>
              </a:tr>
              <a:tr h="252634">
                <a:tc>
                  <a:txBody>
                    <a:bodyPr/>
                    <a:lstStyle/>
                    <a:p>
                      <a:r>
                        <a:rPr lang="en-US" altLang="ja-JP" sz="1100" dirty="0" smtClean="0">
                          <a:solidFill>
                            <a:schemeClr val="tx1"/>
                          </a:solidFill>
                        </a:rPr>
                        <a:t>H.264 BP</a:t>
                      </a:r>
                      <a:endParaRPr lang="ja-JP" altLang="en-US" sz="1100" dirty="0">
                        <a:solidFill>
                          <a:schemeClr val="tx1"/>
                        </a:solidFill>
                      </a:endParaRPr>
                    </a:p>
                  </a:txBody>
                  <a:tcPr/>
                </a:tc>
                <a:tc>
                  <a:txBody>
                    <a:bodyPr/>
                    <a:lstStyle/>
                    <a:p>
                      <a:r>
                        <a:rPr lang="en-US" altLang="ja-JP" sz="1100" dirty="0" smtClean="0">
                          <a:solidFill>
                            <a:schemeClr val="tx1"/>
                          </a:solidFill>
                        </a:rPr>
                        <a:t>H.263</a:t>
                      </a:r>
                      <a:endParaRPr lang="ja-JP" altLang="en-US" sz="1100" strike="dblStrike" baseline="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rPr>
                        <a:t>In case of H.264 compliant endpoint and H263 (H261) compliant  endpoint</a:t>
                      </a:r>
                    </a:p>
                  </a:txBody>
                  <a:tcPr/>
                </a:tc>
              </a:tr>
              <a:tr h="252634">
                <a:tc>
                  <a:txBody>
                    <a:bodyPr/>
                    <a:lstStyle/>
                    <a:p>
                      <a:r>
                        <a:rPr lang="en-US" altLang="ja-JP" sz="1100" dirty="0" smtClean="0">
                          <a:solidFill>
                            <a:schemeClr val="tx1"/>
                          </a:solidFill>
                        </a:rPr>
                        <a:t>H.263(H.261)</a:t>
                      </a:r>
                      <a:endParaRPr lang="ja-JP" altLang="en-US" sz="1100" dirty="0">
                        <a:solidFill>
                          <a:schemeClr val="tx1"/>
                        </a:solidFill>
                      </a:endParaRPr>
                    </a:p>
                  </a:txBody>
                  <a:tcPr/>
                </a:tc>
                <a:tc>
                  <a:txBody>
                    <a:bodyPr/>
                    <a:lstStyle/>
                    <a:p>
                      <a:r>
                        <a:rPr lang="en-US" altLang="ja-JP" sz="1100" dirty="0" smtClean="0">
                          <a:solidFill>
                            <a:schemeClr val="tx1"/>
                          </a:solidFill>
                        </a:rPr>
                        <a:t>H.263</a:t>
                      </a:r>
                      <a:endParaRPr lang="ja-JP" altLang="en-US" sz="1100" strike="dblStrike" baseline="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tx1"/>
                          </a:solidFill>
                        </a:rPr>
                        <a:t>In case of </a:t>
                      </a:r>
                      <a:r>
                        <a:rPr kumimoji="1" lang="en-US" altLang="ja-JP" sz="1000" dirty="0" smtClean="0">
                          <a:solidFill>
                            <a:schemeClr val="tx1"/>
                          </a:solidFill>
                        </a:rPr>
                        <a:t>H.264</a:t>
                      </a:r>
                      <a:r>
                        <a:rPr kumimoji="1" lang="en-US" altLang="ja-JP" sz="1000" baseline="0" dirty="0" smtClean="0">
                          <a:solidFill>
                            <a:schemeClr val="tx1"/>
                          </a:solidFill>
                        </a:rPr>
                        <a:t> non-compliant endpoint</a:t>
                      </a:r>
                      <a:r>
                        <a:rPr kumimoji="1" lang="ja-JP" altLang="en-US" sz="1000" baseline="0" dirty="0" smtClean="0">
                          <a:solidFill>
                            <a:schemeClr val="tx1"/>
                          </a:solidFill>
                        </a:rPr>
                        <a:t> </a:t>
                      </a:r>
                      <a:r>
                        <a:rPr kumimoji="1" lang="en-US" altLang="ja-JP" sz="1000" baseline="0" dirty="0" smtClean="0">
                          <a:solidFill>
                            <a:schemeClr val="tx1"/>
                          </a:solidFill>
                        </a:rPr>
                        <a:t>and H263 (H261) compliant  endpoint</a:t>
                      </a:r>
                      <a:endParaRPr kumimoji="1" lang="ja-JP" altLang="en-US" sz="1000" dirty="0" smtClean="0">
                        <a:solidFill>
                          <a:schemeClr val="tx1"/>
                        </a:solidFill>
                      </a:endParaRPr>
                    </a:p>
                  </a:txBody>
                  <a:tcPr/>
                </a:tc>
              </a:tr>
            </a:tbl>
          </a:graphicData>
        </a:graphic>
      </p:graphicFrame>
      <p:sp>
        <p:nvSpPr>
          <p:cNvPr id="15" name="テキスト ボックス 2"/>
          <p:cNvSpPr txBox="1">
            <a:spLocks noChangeArrowheads="1"/>
          </p:cNvSpPr>
          <p:nvPr/>
        </p:nvSpPr>
        <p:spPr bwMode="auto">
          <a:xfrm>
            <a:off x="439696" y="6033582"/>
            <a:ext cx="8532366" cy="400110"/>
          </a:xfrm>
          <a:prstGeom prst="rect">
            <a:avLst/>
          </a:prstGeom>
          <a:noFill/>
          <a:ln w="9525">
            <a:noFill/>
            <a:miter lim="800000"/>
            <a:headEnd/>
            <a:tailEnd/>
          </a:ln>
        </p:spPr>
        <p:txBody>
          <a:bodyPr wrap="square">
            <a:spAutoFit/>
          </a:bodyPr>
          <a:lstStyle/>
          <a:p>
            <a:pPr marL="0" lvl="1"/>
            <a:r>
              <a:rPr lang="en-US" altLang="ja-JP" sz="1000" b="1" dirty="0" smtClean="0">
                <a:solidFill>
                  <a:srgbClr val="FF0000"/>
                </a:solidFill>
                <a:latin typeface="Arial" panose="020B0604020202020204" pitchFamily="34" charset="0"/>
                <a:ea typeface="HGP創英角ｺﾞｼｯｸUB" pitchFamily="50" charset="-128"/>
                <a:cs typeface="Arial" panose="020B0604020202020204" pitchFamily="34" charset="0"/>
              </a:rPr>
              <a:t>Note</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 If </a:t>
            </a:r>
            <a:r>
              <a:rPr lang="en-US" altLang="ja-JP" sz="1000" dirty="0" smtClean="0">
                <a:solidFill>
                  <a:srgbClr val="000000"/>
                </a:solidFill>
                <a:latin typeface="Arial" panose="020B0604020202020204" pitchFamily="34" charset="0"/>
                <a:cs typeface="Arial" panose="020B0604020202020204" pitchFamily="34" charset="0"/>
              </a:rPr>
              <a:t>H.263 (H.261) non-compliant endpoint</a:t>
            </a:r>
            <a:r>
              <a:rPr lang="ja-JP" altLang="en-US" sz="1000" dirty="0" smtClean="0">
                <a:solidFill>
                  <a:srgbClr val="000000"/>
                </a:solidFill>
                <a:latin typeface="Arial" panose="020B0604020202020204" pitchFamily="34" charset="0"/>
                <a:cs typeface="Arial" panose="020B0604020202020204" pitchFamily="34" charset="0"/>
              </a:rPr>
              <a:t> </a:t>
            </a:r>
            <a:r>
              <a:rPr lang="en-US" altLang="ja-JP" sz="1000" dirty="0" smtClean="0">
                <a:solidFill>
                  <a:srgbClr val="000000"/>
                </a:solidFill>
                <a:latin typeface="Arial" panose="020B0604020202020204" pitchFamily="34" charset="0"/>
                <a:cs typeface="Arial" panose="020B0604020202020204" pitchFamily="34" charset="0"/>
              </a:rPr>
              <a:t>and H.264 non-compliant endpoint</a:t>
            </a:r>
            <a:r>
              <a:rPr lang="ja-JP" altLang="en-US" sz="1000" dirty="0" smtClean="0">
                <a:solidFill>
                  <a:srgbClr val="000000"/>
                </a:solidFill>
                <a:latin typeface="Arial" panose="020B0604020202020204" pitchFamily="34" charset="0"/>
                <a:cs typeface="Arial" panose="020B0604020202020204" pitchFamily="34" charset="0"/>
              </a:rPr>
              <a:t> </a:t>
            </a:r>
            <a:r>
              <a:rPr lang="en-US" altLang="ja-JP" sz="1000" dirty="0" smtClean="0">
                <a:solidFill>
                  <a:srgbClr val="000000"/>
                </a:solidFill>
                <a:latin typeface="Arial" panose="020B0604020202020204" pitchFamily="34" charset="0"/>
                <a:cs typeface="Arial" panose="020B0604020202020204" pitchFamily="34" charset="0"/>
              </a:rPr>
              <a:t>are connected simultaneously,</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 </a:t>
            </a:r>
            <a:r>
              <a:rPr lang="en-US" altLang="ja-JP" sz="1000" dirty="0">
                <a:solidFill>
                  <a:srgbClr val="000000"/>
                </a:solidFill>
                <a:latin typeface="Arial" panose="020B0604020202020204" pitchFamily="34" charset="0"/>
                <a:ea typeface="HGP創英角ｺﾞｼｯｸUB" pitchFamily="50" charset="-128"/>
                <a:cs typeface="Arial" panose="020B0604020202020204" pitchFamily="34" charset="0"/>
              </a:rPr>
              <a:t>the main unit </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sends the </a:t>
            </a:r>
            <a:r>
              <a:rPr lang="en-US" altLang="ja-JP" sz="1000" dirty="0">
                <a:solidFill>
                  <a:srgbClr val="000000"/>
                </a:solidFill>
                <a:latin typeface="Arial" panose="020B0604020202020204" pitchFamily="34" charset="0"/>
                <a:ea typeface="HGP創英角ｺﾞｼｯｸUB" pitchFamily="50" charset="-128"/>
                <a:cs typeface="Arial" panose="020B0604020202020204" pitchFamily="34" charset="0"/>
              </a:rPr>
              <a:t>content </a:t>
            </a:r>
            <a:r>
              <a:rPr lang="en-US" altLang="ja-JP" sz="1000" dirty="0" smtClean="0">
                <a:solidFill>
                  <a:srgbClr val="000000"/>
                </a:solidFill>
                <a:latin typeface="Arial" panose="020B0604020202020204" pitchFamily="34" charset="0"/>
                <a:ea typeface="HGP創英角ｺﾞｼｯｸUB" pitchFamily="50" charset="-128"/>
                <a:cs typeface="Arial" panose="020B0604020202020204" pitchFamily="34" charset="0"/>
              </a:rPr>
              <a:t>using video source switching .</a:t>
            </a:r>
            <a:r>
              <a:rPr lang="en-US" altLang="ja-JP" sz="1000" dirty="0" smtClean="0">
                <a:solidFill>
                  <a:srgbClr val="000000"/>
                </a:solidFill>
                <a:latin typeface="Arial" panose="020B0604020202020204" pitchFamily="34" charset="0"/>
                <a:cs typeface="Arial" panose="020B0604020202020204" pitchFamily="34" charset="0"/>
              </a:rPr>
              <a:t> </a:t>
            </a:r>
            <a:endParaRPr lang="ja-JP" altLang="en-US" sz="10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64025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6</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800" kern="0" dirty="0" smtClean="0">
                <a:latin typeface="Arial Black" panose="020B0A04020102020204" pitchFamily="34" charset="0"/>
              </a:rPr>
              <a:t>Embedded MCU Function</a:t>
            </a:r>
            <a:endParaRPr lang="de-DE" altLang="ja-JP" sz="2800" kern="0" dirty="0" smtClean="0">
              <a:latin typeface="Arial Black" panose="020B0A04020102020204" pitchFamily="34" charset="0"/>
            </a:endParaRPr>
          </a:p>
        </p:txBody>
      </p:sp>
      <p:sp>
        <p:nvSpPr>
          <p:cNvPr id="51" name="正方形/長方形 6"/>
          <p:cNvSpPr>
            <a:spLocks noChangeArrowheads="1"/>
          </p:cNvSpPr>
          <p:nvPr/>
        </p:nvSpPr>
        <p:spPr bwMode="auto">
          <a:xfrm>
            <a:off x="357188" y="842228"/>
            <a:ext cx="849764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Available Video Codec by Endpoints</a:t>
            </a:r>
          </a:p>
        </p:txBody>
      </p:sp>
      <p:graphicFrame>
        <p:nvGraphicFramePr>
          <p:cNvPr id="10" name="表 9"/>
          <p:cNvGraphicFramePr>
            <a:graphicFrameLocks noGrp="1"/>
          </p:cNvGraphicFramePr>
          <p:nvPr>
            <p:extLst>
              <p:ext uri="{D42A27DB-BD31-4B8C-83A1-F6EECF244321}">
                <p14:modId xmlns:p14="http://schemas.microsoft.com/office/powerpoint/2010/main" val="3020434391"/>
              </p:ext>
            </p:extLst>
          </p:nvPr>
        </p:nvGraphicFramePr>
        <p:xfrm>
          <a:off x="554237" y="1445652"/>
          <a:ext cx="8242374" cy="1973655"/>
        </p:xfrm>
        <a:graphic>
          <a:graphicData uri="http://schemas.openxmlformats.org/drawingml/2006/table">
            <a:tbl>
              <a:tblPr/>
              <a:tblGrid>
                <a:gridCol w="837636"/>
                <a:gridCol w="2579327"/>
                <a:gridCol w="1392324"/>
                <a:gridCol w="1392324"/>
                <a:gridCol w="2040763"/>
              </a:tblGrid>
              <a:tr h="259080">
                <a:tc rowSpan="2">
                  <a:txBody>
                    <a:bodyPr/>
                    <a:lstStyle/>
                    <a:p>
                      <a:pPr algn="ct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Video</a:t>
                      </a:r>
                      <a:r>
                        <a:rPr kumimoji="1" lang="en-US" altLang="ja-JP" sz="1200" b="0" baseline="0" dirty="0" smtClean="0">
                          <a:solidFill>
                            <a:schemeClr val="bg1"/>
                          </a:solidFill>
                          <a:latin typeface="Arial" panose="020B0604020202020204" pitchFamily="34" charset="0"/>
                          <a:ea typeface="Meiryo UI" panose="020B0604030504040204" pitchFamily="50" charset="-128"/>
                          <a:cs typeface="Arial" panose="020B0604020202020204" pitchFamily="34" charset="0"/>
                        </a:rPr>
                        <a:t> Codec</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H.264 High Profile</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H.264 Baseline Profile</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rowSpan="2">
                  <a:txBody>
                    <a:bodyPr/>
                    <a:lstStyle/>
                    <a:p>
                      <a:pPr algn="ct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H.263, H263+, H.263++, H.261</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59080">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Non-interleave</a:t>
                      </a:r>
                      <a:endParaRPr kumimoji="1" lang="ja-JP" altLang="en-US"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Non-interleave</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en-US" altLang="ja-JP" sz="1200" b="0" dirty="0" smtClean="0">
                          <a:solidFill>
                            <a:schemeClr val="bg1"/>
                          </a:solidFill>
                          <a:latin typeface="Arial" panose="020B0604020202020204" pitchFamily="34" charset="0"/>
                          <a:ea typeface="Meiryo UI" panose="020B0604030504040204" pitchFamily="50" charset="-128"/>
                          <a:cs typeface="Arial" panose="020B0604020202020204" pitchFamily="34" charset="0"/>
                        </a:rPr>
                        <a:t>Single NAL</a:t>
                      </a:r>
                      <a:endParaRPr kumimoji="1" lang="ja-JP" altLang="en-US" sz="1200" b="0" dirty="0">
                        <a:solidFill>
                          <a:schemeClr val="bg1"/>
                        </a:solidFill>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425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Arial" panose="020B0604020202020204" pitchFamily="34" charset="0"/>
                          <a:ea typeface="Meiryo UI" panose="020B0604030504040204" pitchFamily="50" charset="-128"/>
                          <a:cs typeface="Arial" panose="020B0604020202020204" pitchFamily="34" charset="0"/>
                        </a:rPr>
                        <a:t>Endpoint</a:t>
                      </a:r>
                      <a:endParaRPr kumimoji="1" lang="en-US" altLang="ja-JP" sz="1600" b="0" dirty="0" smtClean="0">
                        <a:latin typeface="Arial" panose="020B0604020202020204" pitchFamily="34" charset="0"/>
                        <a:ea typeface="Meiryo UI" panose="020B0604030504040204"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smtClean="0">
                        <a:latin typeface="Arial" panose="020B0604020202020204" pitchFamily="34" charset="0"/>
                        <a:ea typeface="Meiryo UI" panose="020B060403050404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smtClean="0">
                        <a:latin typeface="Arial" panose="020B0604020202020204" pitchFamily="34" charset="0"/>
                        <a:ea typeface="Meiryo UI" panose="020B060403050404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smtClean="0">
                        <a:latin typeface="Arial" panose="020B0604020202020204" pitchFamily="34" charset="0"/>
                        <a:ea typeface="Meiryo UI" panose="020B060403050404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smtClean="0">
                        <a:latin typeface="Arial" panose="020B0604020202020204" pitchFamily="34" charset="0"/>
                        <a:ea typeface="Meiryo UI" panose="020B060403050404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smtClean="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1"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1"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b="1"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7046" y="2023939"/>
            <a:ext cx="1168665" cy="5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088" y="2514258"/>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7803" y="2247055"/>
            <a:ext cx="581553" cy="58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9668" y="2486831"/>
            <a:ext cx="174902" cy="32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3831604" y="2875858"/>
            <a:ext cx="1700011" cy="400110"/>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HDVC Mobile</a:t>
            </a:r>
          </a:p>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(iOS, Android)</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sp>
        <p:nvSpPr>
          <p:cNvPr id="21" name="テキスト ボックス 20"/>
          <p:cNvSpPr txBox="1"/>
          <p:nvPr/>
        </p:nvSpPr>
        <p:spPr>
          <a:xfrm>
            <a:off x="2525490" y="2562087"/>
            <a:ext cx="1376748" cy="400110"/>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HDVC Mobile</a:t>
            </a:r>
            <a:b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b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(Windows)</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sp>
        <p:nvSpPr>
          <p:cNvPr id="22" name="テキスト ボックス 21"/>
          <p:cNvSpPr txBox="1"/>
          <p:nvPr/>
        </p:nvSpPr>
        <p:spPr>
          <a:xfrm>
            <a:off x="2409578" y="2197518"/>
            <a:ext cx="1580549" cy="246221"/>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VC1600/VC1300</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sp>
        <p:nvSpPr>
          <p:cNvPr id="23" name="テキスト ボックス 22"/>
          <p:cNvSpPr txBox="1"/>
          <p:nvPr/>
        </p:nvSpPr>
        <p:spPr>
          <a:xfrm>
            <a:off x="2536044" y="3088505"/>
            <a:ext cx="1376748" cy="253916"/>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VC600/VC300 V3.1</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pic>
        <p:nvPicPr>
          <p:cNvPr id="24" name="Picture 3" descr="hd映像"/>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136"/>
          <a:stretch>
            <a:fillRect/>
          </a:stretch>
        </p:blipFill>
        <p:spPr bwMode="auto">
          <a:xfrm>
            <a:off x="5596010" y="2732962"/>
            <a:ext cx="863127" cy="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4"/>
          <p:cNvSpPr txBox="1"/>
          <p:nvPr/>
        </p:nvSpPr>
        <p:spPr>
          <a:xfrm>
            <a:off x="5572565" y="2992135"/>
            <a:ext cx="922408" cy="400110"/>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VC500</a:t>
            </a:r>
            <a:b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br>
            <a:r>
              <a:rPr kumimoji="1" lang="ja-JP" altLang="en-US" sz="1000" dirty="0" smtClean="0">
                <a:latin typeface="Arial" panose="020B0604020202020204" pitchFamily="34" charset="0"/>
                <a:ea typeface="Meiryo UI" panose="020B0604030504040204" pitchFamily="50" charset="-128"/>
                <a:cs typeface="Arial" panose="020B0604020202020204" pitchFamily="34" charset="0"/>
              </a:rPr>
              <a:t>～</a:t>
            </a: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V2.4</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pic>
        <p:nvPicPr>
          <p:cNvPr id="28"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7" y="2292079"/>
            <a:ext cx="406248" cy="4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p:cNvSpPr txBox="1"/>
          <p:nvPr/>
        </p:nvSpPr>
        <p:spPr>
          <a:xfrm>
            <a:off x="7016185" y="2870407"/>
            <a:ext cx="1376748" cy="400110"/>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Other VCs</a:t>
            </a:r>
          </a:p>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(SD systems)</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pic>
        <p:nvPicPr>
          <p:cNvPr id="30"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2252" y="3063847"/>
            <a:ext cx="896780" cy="26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p:cNvSpPr txBox="1"/>
          <p:nvPr/>
        </p:nvSpPr>
        <p:spPr>
          <a:xfrm>
            <a:off x="3635641" y="3445176"/>
            <a:ext cx="5177090" cy="246221"/>
          </a:xfrm>
          <a:prstGeom prst="rect">
            <a:avLst/>
          </a:prstGeom>
          <a:noFill/>
        </p:spPr>
        <p:txBody>
          <a:bodyPr wrap="square" rtlCol="0">
            <a:spAutoFit/>
          </a:bodyPr>
          <a:lstStyle/>
          <a:p>
            <a:pPr algn="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*There is systems that support H.264 High Profile and Baseline Profile with other VCs.</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pic>
        <p:nvPicPr>
          <p:cNvPr id="32"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2394" y="5610784"/>
            <a:ext cx="1040363" cy="4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0854" y="5559645"/>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hd映像"/>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136"/>
          <a:stretch>
            <a:fillRect/>
          </a:stretch>
        </p:blipFill>
        <p:spPr bwMode="auto">
          <a:xfrm>
            <a:off x="769776" y="5719731"/>
            <a:ext cx="863127" cy="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903" y="5515028"/>
            <a:ext cx="581553" cy="58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4659" y="5517507"/>
            <a:ext cx="406248" cy="4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正方形/長方形 36"/>
          <p:cNvSpPr/>
          <p:nvPr/>
        </p:nvSpPr>
        <p:spPr bwMode="auto">
          <a:xfrm>
            <a:off x="2472394" y="5368591"/>
            <a:ext cx="2326493" cy="776059"/>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p:txBody>
      </p:sp>
      <p:sp>
        <p:nvSpPr>
          <p:cNvPr id="38" name="正方形/長方形 37"/>
          <p:cNvSpPr/>
          <p:nvPr/>
        </p:nvSpPr>
        <p:spPr bwMode="auto">
          <a:xfrm>
            <a:off x="554237" y="5374189"/>
            <a:ext cx="1744940" cy="776059"/>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p:txBody>
      </p:sp>
      <p:sp>
        <p:nvSpPr>
          <p:cNvPr id="39" name="テキスト ボックス 38"/>
          <p:cNvSpPr txBox="1"/>
          <p:nvPr/>
        </p:nvSpPr>
        <p:spPr>
          <a:xfrm>
            <a:off x="2476678" y="6156522"/>
            <a:ext cx="2311901" cy="246221"/>
          </a:xfrm>
          <a:prstGeom prst="rect">
            <a:avLst/>
          </a:prstGeom>
          <a:noFill/>
        </p:spPr>
        <p:txBody>
          <a:bodyPr wrap="square" rtlCol="0">
            <a:spAutoFit/>
          </a:bodyPr>
          <a:lstStyle/>
          <a:p>
            <a:pPr algn="ctr"/>
            <a:r>
              <a:rPr kumimoji="1" lang="en-US" altLang="ja-JP" sz="1000" b="1" dirty="0" smtClean="0">
                <a:solidFill>
                  <a:schemeClr val="bg2"/>
                </a:solidFill>
                <a:latin typeface="Arial" panose="020B0604020202020204" pitchFamily="34" charset="0"/>
                <a:ea typeface="Meiryo UI" panose="020B0604030504040204" pitchFamily="50" charset="-128"/>
                <a:cs typeface="Arial" panose="020B0604020202020204" pitchFamily="34" charset="0"/>
              </a:rPr>
              <a:t>H.264 High Profile Group</a:t>
            </a:r>
            <a:endParaRPr kumimoji="1" lang="ja-JP" altLang="en-US" sz="1000" b="1" dirty="0">
              <a:solidFill>
                <a:schemeClr val="bg2"/>
              </a:solidFill>
              <a:latin typeface="Arial" panose="020B0604020202020204" pitchFamily="34" charset="0"/>
              <a:ea typeface="Meiryo UI" panose="020B0604030504040204" pitchFamily="50" charset="-128"/>
              <a:cs typeface="Arial" panose="020B0604020202020204" pitchFamily="34" charset="0"/>
            </a:endParaRPr>
          </a:p>
        </p:txBody>
      </p:sp>
      <p:sp>
        <p:nvSpPr>
          <p:cNvPr id="40" name="テキスト ボックス 39"/>
          <p:cNvSpPr txBox="1"/>
          <p:nvPr/>
        </p:nvSpPr>
        <p:spPr>
          <a:xfrm>
            <a:off x="426385" y="6162154"/>
            <a:ext cx="2114987" cy="246221"/>
          </a:xfrm>
          <a:prstGeom prst="rect">
            <a:avLst/>
          </a:prstGeom>
          <a:noFill/>
        </p:spPr>
        <p:txBody>
          <a:bodyPr wrap="square" rtlCol="0">
            <a:spAutoFit/>
          </a:bodyPr>
          <a:lstStyle/>
          <a:p>
            <a:pPr algn="ctr"/>
            <a:r>
              <a:rPr kumimoji="1"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H.264 Baseline Profile Group</a:t>
            </a:r>
            <a:endParaRPr kumimoji="1"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41" name="直線コネクタ 40"/>
          <p:cNvCxnSpPr>
            <a:stCxn id="37" idx="0"/>
          </p:cNvCxnSpPr>
          <p:nvPr/>
        </p:nvCxnSpPr>
        <p:spPr bwMode="auto">
          <a:xfrm flipH="1" flipV="1">
            <a:off x="2713302" y="5025279"/>
            <a:ext cx="922339" cy="3433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a:endCxn id="38" idx="0"/>
          </p:cNvCxnSpPr>
          <p:nvPr/>
        </p:nvCxnSpPr>
        <p:spPr bwMode="auto">
          <a:xfrm flipH="1">
            <a:off x="1426707" y="5019157"/>
            <a:ext cx="872470" cy="3550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118" y="5609080"/>
            <a:ext cx="1040363" cy="4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bwMode="auto">
          <a:xfrm>
            <a:off x="6612311" y="5366887"/>
            <a:ext cx="2158357" cy="776059"/>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p:txBody>
      </p:sp>
      <p:sp>
        <p:nvSpPr>
          <p:cNvPr id="45" name="正方形/長方形 44"/>
          <p:cNvSpPr/>
          <p:nvPr/>
        </p:nvSpPr>
        <p:spPr bwMode="auto">
          <a:xfrm>
            <a:off x="5079357" y="5370299"/>
            <a:ext cx="1356260" cy="776059"/>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smtClean="0">
              <a:ln>
                <a:noFill/>
              </a:ln>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p:txBody>
      </p:sp>
      <p:sp>
        <p:nvSpPr>
          <p:cNvPr id="46" name="テキスト ボックス 45"/>
          <p:cNvSpPr txBox="1"/>
          <p:nvPr/>
        </p:nvSpPr>
        <p:spPr>
          <a:xfrm>
            <a:off x="6612311" y="6154818"/>
            <a:ext cx="2158357" cy="246221"/>
          </a:xfrm>
          <a:prstGeom prst="rect">
            <a:avLst/>
          </a:prstGeom>
          <a:noFill/>
        </p:spPr>
        <p:txBody>
          <a:bodyPr wrap="square" rtlCol="0">
            <a:spAutoFit/>
          </a:bodyPr>
          <a:lstStyle/>
          <a:p>
            <a:pPr algn="ctr"/>
            <a:r>
              <a:rPr kumimoji="1" lang="en-US" altLang="ja-JP" sz="1000" b="1" dirty="0" smtClean="0">
                <a:solidFill>
                  <a:schemeClr val="bg2"/>
                </a:solidFill>
                <a:latin typeface="Arial" panose="020B0604020202020204" pitchFamily="34" charset="0"/>
                <a:ea typeface="Meiryo UI" panose="020B0604030504040204" pitchFamily="50" charset="-128"/>
                <a:cs typeface="Arial" panose="020B0604020202020204" pitchFamily="34" charset="0"/>
              </a:rPr>
              <a:t>H.264 High Profile Group</a:t>
            </a:r>
            <a:endParaRPr kumimoji="1" lang="ja-JP" altLang="en-US" sz="1000" b="1" dirty="0">
              <a:solidFill>
                <a:schemeClr val="bg2"/>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テキスト ボックス 46"/>
          <p:cNvSpPr txBox="1"/>
          <p:nvPr/>
        </p:nvSpPr>
        <p:spPr>
          <a:xfrm>
            <a:off x="5142381" y="6153374"/>
            <a:ext cx="1263819" cy="246221"/>
          </a:xfrm>
          <a:prstGeom prst="rect">
            <a:avLst/>
          </a:prstGeom>
          <a:noFill/>
        </p:spPr>
        <p:txBody>
          <a:bodyPr wrap="square" rtlCol="0">
            <a:spAutoFit/>
          </a:bodyPr>
          <a:lstStyle/>
          <a:p>
            <a:pPr algn="ctr"/>
            <a:r>
              <a:rPr kumimoji="1"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H.263 Group</a:t>
            </a:r>
            <a:endParaRPr kumimoji="1"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48" name="直線コネクタ 47"/>
          <p:cNvCxnSpPr>
            <a:stCxn id="44" idx="0"/>
          </p:cNvCxnSpPr>
          <p:nvPr/>
        </p:nvCxnSpPr>
        <p:spPr bwMode="auto">
          <a:xfrm flipH="1" flipV="1">
            <a:off x="6612311" y="5025279"/>
            <a:ext cx="1079179" cy="3416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a:stCxn id="45" idx="0"/>
          </p:cNvCxnSpPr>
          <p:nvPr/>
        </p:nvCxnSpPr>
        <p:spPr bwMode="auto">
          <a:xfrm flipV="1">
            <a:off x="5757487" y="5025279"/>
            <a:ext cx="529703" cy="3450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0"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4081" y="5545225"/>
            <a:ext cx="406248" cy="4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9897" y="5732123"/>
            <a:ext cx="896780" cy="26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535795" y="4049745"/>
            <a:ext cx="3114196" cy="307777"/>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sz="1400" dirty="0" smtClean="0">
                <a:latin typeface="Arial" panose="020B0604020202020204" pitchFamily="34" charset="0"/>
                <a:ea typeface="Meiryo UI" panose="020B0604030504040204" pitchFamily="50" charset="-128"/>
                <a:cs typeface="Arial" panose="020B0604020202020204" pitchFamily="34" charset="0"/>
              </a:rPr>
              <a:t>Sample System Configuration</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p:txBody>
      </p:sp>
      <p:pic>
        <p:nvPicPr>
          <p:cNvPr id="54" name="図 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9902" y="4393744"/>
            <a:ext cx="1893552" cy="8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4"/>
          <p:cNvSpPr txBox="1">
            <a:spLocks noChangeArrowheads="1"/>
          </p:cNvSpPr>
          <p:nvPr/>
        </p:nvSpPr>
        <p:spPr bwMode="auto">
          <a:xfrm>
            <a:off x="1820624" y="4425004"/>
            <a:ext cx="1289899" cy="24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91440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322388"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730375"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138363"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955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30527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5099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9671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SzTx/>
              <a:buFontTx/>
              <a:buNone/>
            </a:pPr>
            <a:r>
              <a:rPr lang="en-US" altLang="ja-JP" sz="1000" b="1" dirty="0" smtClean="0">
                <a:ea typeface="Meiryo UI" panose="020B0604030504040204" pitchFamily="50" charset="-128"/>
                <a:cs typeface="Arial" panose="020B0604020202020204" pitchFamily="34" charset="0"/>
              </a:rPr>
              <a:t>VC1600/VC1300</a:t>
            </a:r>
            <a:endParaRPr lang="ja-JP" altLang="en-US" sz="1000" b="1" dirty="0">
              <a:ea typeface="Meiryo UI" panose="020B0604030504040204" pitchFamily="50" charset="-128"/>
              <a:cs typeface="Arial" panose="020B0604020202020204" pitchFamily="34" charset="0"/>
            </a:endParaRPr>
          </a:p>
        </p:txBody>
      </p:sp>
      <p:pic>
        <p:nvPicPr>
          <p:cNvPr id="56" name="図 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1532" y="4396931"/>
            <a:ext cx="1893552" cy="8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
          <p:cNvSpPr txBox="1">
            <a:spLocks noChangeArrowheads="1"/>
          </p:cNvSpPr>
          <p:nvPr/>
        </p:nvSpPr>
        <p:spPr bwMode="auto">
          <a:xfrm>
            <a:off x="5939692" y="4438010"/>
            <a:ext cx="1336431" cy="24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914400" indent="-285750" algn="l"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322388" indent="-228600" algn="l"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730375" indent="-228600" algn="l"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138363" indent="-228600" algn="l"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955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30527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5099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967163"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SzTx/>
              <a:buFontTx/>
              <a:buNone/>
            </a:pPr>
            <a:r>
              <a:rPr lang="en-US" altLang="ja-JP" sz="1000" b="1" dirty="0" smtClean="0">
                <a:ea typeface="Meiryo UI" panose="020B0604030504040204" pitchFamily="50" charset="-128"/>
                <a:cs typeface="Arial" panose="020B0604020202020204" pitchFamily="34" charset="0"/>
              </a:rPr>
              <a:t>VC1600/VC1300</a:t>
            </a:r>
            <a:endParaRPr lang="ja-JP" altLang="en-US" sz="1000" b="1" dirty="0">
              <a:ea typeface="Meiryo UI" panose="020B0604030504040204" pitchFamily="50" charset="-128"/>
              <a:cs typeface="Arial" panose="020B0604020202020204" pitchFamily="34" charset="0"/>
            </a:endParaRPr>
          </a:p>
        </p:txBody>
      </p:sp>
      <p:sp>
        <p:nvSpPr>
          <p:cNvPr id="58" name="テキスト ボックス 57"/>
          <p:cNvSpPr txBox="1"/>
          <p:nvPr/>
        </p:nvSpPr>
        <p:spPr>
          <a:xfrm>
            <a:off x="556805" y="5108720"/>
            <a:ext cx="1263819" cy="246221"/>
          </a:xfrm>
          <a:prstGeom prst="rect">
            <a:avLst/>
          </a:prstGeom>
          <a:noFill/>
        </p:spPr>
        <p:txBody>
          <a:bodyPr wrap="square" rtlCol="0">
            <a:spAutoFit/>
          </a:bodyPr>
          <a:lstStyle/>
          <a:p>
            <a:r>
              <a:rPr kumimoji="1"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kumimoji="1"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59" name="テキスト ボックス 58"/>
          <p:cNvSpPr txBox="1"/>
          <p:nvPr/>
        </p:nvSpPr>
        <p:spPr>
          <a:xfrm>
            <a:off x="4959189" y="5116812"/>
            <a:ext cx="1263819" cy="246221"/>
          </a:xfrm>
          <a:prstGeom prst="rect">
            <a:avLst/>
          </a:prstGeom>
          <a:noFill/>
        </p:spPr>
        <p:txBody>
          <a:bodyPr wrap="square" rtlCol="0">
            <a:spAutoFit/>
          </a:bodyPr>
          <a:lstStyle/>
          <a:p>
            <a:r>
              <a:rPr kumimoji="1"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kumimoji="1"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60" name="テキスト ボックス 59"/>
          <p:cNvSpPr txBox="1"/>
          <p:nvPr/>
        </p:nvSpPr>
        <p:spPr>
          <a:xfrm>
            <a:off x="3598083" y="5117042"/>
            <a:ext cx="1223494" cy="246221"/>
          </a:xfrm>
          <a:prstGeom prst="rect">
            <a:avLst/>
          </a:prstGeom>
          <a:noFill/>
        </p:spPr>
        <p:txBody>
          <a:bodyPr wrap="square" rtlCol="0">
            <a:spAutoFit/>
          </a:bodyPr>
          <a:lstStyle/>
          <a:p>
            <a:pPr algn="r"/>
            <a:r>
              <a:rPr kumimoji="1" lang="en-US" altLang="ja-JP" sz="1000" b="1" dirty="0" smtClean="0">
                <a:solidFill>
                  <a:schemeClr val="bg2"/>
                </a:solidFill>
                <a:latin typeface="Arial" panose="020B0604020202020204" pitchFamily="34" charset="0"/>
                <a:ea typeface="Meiryo UI" panose="020B0604030504040204" pitchFamily="50" charset="-128"/>
                <a:cs typeface="Arial" panose="020B0604020202020204" pitchFamily="34" charset="0"/>
              </a:rPr>
              <a:t>Higher Group</a:t>
            </a:r>
            <a:endParaRPr kumimoji="1" lang="ja-JP" altLang="en-US" sz="1000" b="1" dirty="0">
              <a:solidFill>
                <a:schemeClr val="bg2"/>
              </a:solidFill>
              <a:latin typeface="Arial" panose="020B0604020202020204" pitchFamily="34" charset="0"/>
              <a:ea typeface="Meiryo UI" panose="020B0604030504040204" pitchFamily="50" charset="-128"/>
              <a:cs typeface="Arial" panose="020B0604020202020204" pitchFamily="34" charset="0"/>
            </a:endParaRPr>
          </a:p>
        </p:txBody>
      </p:sp>
      <p:sp>
        <p:nvSpPr>
          <p:cNvPr id="61" name="テキスト ボックス 60"/>
          <p:cNvSpPr txBox="1"/>
          <p:nvPr/>
        </p:nvSpPr>
        <p:spPr>
          <a:xfrm>
            <a:off x="7542296" y="5106764"/>
            <a:ext cx="1223494" cy="246221"/>
          </a:xfrm>
          <a:prstGeom prst="rect">
            <a:avLst/>
          </a:prstGeom>
          <a:noFill/>
        </p:spPr>
        <p:txBody>
          <a:bodyPr wrap="square" rtlCol="0">
            <a:spAutoFit/>
          </a:bodyPr>
          <a:lstStyle/>
          <a:p>
            <a:pPr algn="r"/>
            <a:r>
              <a:rPr kumimoji="1" lang="en-US" altLang="ja-JP" sz="1000" b="1" dirty="0" smtClean="0">
                <a:solidFill>
                  <a:schemeClr val="bg2"/>
                </a:solidFill>
                <a:latin typeface="Arial" panose="020B0604020202020204" pitchFamily="34" charset="0"/>
                <a:ea typeface="Meiryo UI" panose="020B0604030504040204" pitchFamily="50" charset="-128"/>
                <a:cs typeface="Arial" panose="020B0604020202020204" pitchFamily="34" charset="0"/>
              </a:rPr>
              <a:t>Higher Group</a:t>
            </a:r>
            <a:endParaRPr kumimoji="1" lang="ja-JP" altLang="en-US" sz="1000" b="1" dirty="0">
              <a:solidFill>
                <a:schemeClr val="bg2"/>
              </a:solidFill>
              <a:latin typeface="Arial" panose="020B0604020202020204" pitchFamily="34" charset="0"/>
              <a:ea typeface="Meiryo UI" panose="020B0604030504040204" pitchFamily="50" charset="-128"/>
              <a:cs typeface="Arial" panose="020B0604020202020204" pitchFamily="34" charset="0"/>
            </a:endParaRPr>
          </a:p>
        </p:txBody>
      </p:sp>
      <p:sp>
        <p:nvSpPr>
          <p:cNvPr id="62" name="テキスト ボックス 61"/>
          <p:cNvSpPr txBox="1"/>
          <p:nvPr/>
        </p:nvSpPr>
        <p:spPr>
          <a:xfrm>
            <a:off x="5526237" y="2363738"/>
            <a:ext cx="1117222" cy="400110"/>
          </a:xfrm>
          <a:prstGeom prst="rect">
            <a:avLst/>
          </a:prstGeom>
          <a:noFill/>
        </p:spPr>
        <p:txBody>
          <a:bodyPr wrap="square" rtlCol="0">
            <a:spAutoFit/>
          </a:bodyPr>
          <a:lstStyle/>
          <a:p>
            <a:pPr algn="ct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VC600/VC300 </a:t>
            </a:r>
            <a:r>
              <a:rPr kumimoji="1" lang="ja-JP" altLang="en-US" sz="1000" dirty="0" smtClean="0">
                <a:latin typeface="Arial" panose="020B0604020202020204" pitchFamily="34" charset="0"/>
                <a:ea typeface="Meiryo UI" panose="020B0604030504040204" pitchFamily="50" charset="-128"/>
                <a:cs typeface="Arial" panose="020B0604020202020204" pitchFamily="34" charset="0"/>
              </a:rPr>
              <a:t>～</a:t>
            </a: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V3.0</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p:txBody>
      </p:sp>
      <p:pic>
        <p:nvPicPr>
          <p:cNvPr id="63"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1638" y="2119184"/>
            <a:ext cx="896780" cy="26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91793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7</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23" name="テキスト ボックス 22"/>
          <p:cNvSpPr txBox="1"/>
          <p:nvPr/>
        </p:nvSpPr>
        <p:spPr>
          <a:xfrm>
            <a:off x="528848" y="4896978"/>
            <a:ext cx="8242479" cy="1369606"/>
          </a:xfrm>
          <a:prstGeom prst="rect">
            <a:avLst/>
          </a:prstGeom>
          <a:noFill/>
        </p:spPr>
        <p:txBody>
          <a:bodyPr wrap="square" rtlCol="0">
            <a:spAutoFit/>
          </a:bodyPr>
          <a:lstStyle/>
          <a:p>
            <a:pPr marL="171450" lvl="1" indent="-171450">
              <a:buFont typeface="Wingdings" panose="05000000000000000000" pitchFamily="2" charset="2"/>
              <a:buChar char="n"/>
            </a:pP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In case of Non Bandwidth settings, the system operation will be as follows.</a:t>
            </a:r>
            <a:endParaRPr kumimoji="1" lang="en-US" altLang="ja-JP" sz="1050" dirty="0">
              <a:latin typeface="Arial" panose="020B0604020202020204" pitchFamily="34" charset="0"/>
              <a:ea typeface="Meiryo UI" panose="020B0604030504040204" pitchFamily="50" charset="-128"/>
              <a:cs typeface="Arial" panose="020B0604020202020204" pitchFamily="34" charset="0"/>
            </a:endParaRPr>
          </a:p>
          <a:p>
            <a:pPr marL="628650" lvl="2" indent="-171450">
              <a:buFont typeface="Wingdings" panose="05000000000000000000" pitchFamily="2" charset="2"/>
              <a:buChar char="l"/>
            </a:pP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Higher Group: H.264 </a:t>
            </a:r>
            <a:r>
              <a:rPr lang="en-US" altLang="ja-JP" sz="1050" dirty="0" err="1" smtClean="0">
                <a:solidFill>
                  <a:srgbClr val="0000CC"/>
                </a:solidFill>
                <a:latin typeface="Arial" panose="020B0604020202020204" pitchFamily="34" charset="0"/>
                <a:ea typeface="Meiryo UI" panose="020B0604030504040204" pitchFamily="50" charset="-128"/>
                <a:cs typeface="Arial" panose="020B0604020202020204" pitchFamily="34" charset="0"/>
              </a:rPr>
              <a:t>HighProfile</a:t>
            </a: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 or 264 </a:t>
            </a:r>
            <a:r>
              <a:rPr lang="en-US" altLang="ja-JP" sz="1050" dirty="0" err="1" smtClean="0">
                <a:solidFill>
                  <a:srgbClr val="0000CC"/>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 with Non-interleave mode</a:t>
            </a:r>
          </a:p>
          <a:p>
            <a:pPr marL="628650" lvl="2" indent="-171450">
              <a:buFont typeface="Wingdings" panose="05000000000000000000" pitchFamily="2" charset="2"/>
              <a:buChar char="l"/>
            </a:pP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Lower Group: H.264 </a:t>
            </a:r>
            <a:r>
              <a:rPr lang="en-US" altLang="ja-JP" sz="1050" dirty="0" err="1" smtClean="0">
                <a:solidFill>
                  <a:srgbClr val="0000CC"/>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 with </a:t>
            </a:r>
            <a:r>
              <a:rPr lang="en-US" altLang="ja-JP" sz="1050" dirty="0" err="1" smtClean="0">
                <a:solidFill>
                  <a:srgbClr val="0000CC"/>
                </a:solidFill>
                <a:latin typeface="Arial" panose="020B0604020202020204" pitchFamily="34" charset="0"/>
                <a:ea typeface="Meiryo UI" panose="020B0604030504040204" pitchFamily="50" charset="-128"/>
                <a:cs typeface="Arial" panose="020B0604020202020204" pitchFamily="34" charset="0"/>
              </a:rPr>
              <a:t>SingleNAL</a:t>
            </a:r>
            <a:r>
              <a:rPr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 mode</a:t>
            </a:r>
            <a:endParaRPr lang="en-US" altLang="ja-JP" sz="1050" dirty="0">
              <a:solidFill>
                <a:srgbClr val="0000CC"/>
              </a:solidFill>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n"/>
            </a:pP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Two kinds of group will be operated depends on Bandwidth settings.</a:t>
            </a:r>
          </a:p>
          <a:p>
            <a:pPr marL="628650" lvl="1" indent="-171450">
              <a:buFont typeface="Wingdings" panose="05000000000000000000" pitchFamily="2" charset="2"/>
              <a:buChar char="l"/>
            </a:pPr>
            <a:r>
              <a:rPr kumimoji="1"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Take lowest bandwidth among entire group.</a:t>
            </a:r>
            <a:endParaRPr kumimoji="1" lang="en-US" altLang="ja-JP" sz="1050" dirty="0">
              <a:solidFill>
                <a:srgbClr val="0000CC"/>
              </a:solidFill>
              <a:latin typeface="Arial" panose="020B0604020202020204" pitchFamily="34" charset="0"/>
              <a:ea typeface="Meiryo UI" panose="020B0604030504040204" pitchFamily="50" charset="-128"/>
              <a:cs typeface="Arial" panose="020B0604020202020204" pitchFamily="34" charset="0"/>
            </a:endParaRPr>
          </a:p>
          <a:p>
            <a:pPr marL="628650" lvl="1" indent="-171450">
              <a:buFont typeface="Wingdings" panose="05000000000000000000" pitchFamily="2" charset="2"/>
              <a:buChar char="l"/>
            </a:pPr>
            <a:r>
              <a:rPr kumimoji="1" lang="en-US" altLang="ja-JP" sz="1050" dirty="0" smtClean="0">
                <a:solidFill>
                  <a:srgbClr val="0000CC"/>
                </a:solidFill>
                <a:latin typeface="Arial" panose="020B0604020202020204" pitchFamily="34" charset="0"/>
                <a:ea typeface="Meiryo UI" panose="020B0604030504040204" pitchFamily="50" charset="-128"/>
                <a:cs typeface="Arial" panose="020B0604020202020204" pitchFamily="34" charset="0"/>
              </a:rPr>
              <a:t>Available Video Quality (Include resolution) will be determined depends on bandwidth and system performance</a:t>
            </a:r>
            <a: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t>.</a:t>
            </a:r>
            <a:br>
              <a:rPr kumimoji="1" lang="en-US" altLang="ja-JP" sz="1050" dirty="0" smtClean="0">
                <a:latin typeface="Arial" panose="020B0604020202020204" pitchFamily="34" charset="0"/>
                <a:ea typeface="Meiryo UI" panose="020B0604030504040204" pitchFamily="50" charset="-128"/>
                <a:cs typeface="Arial" panose="020B0604020202020204" pitchFamily="34" charset="0"/>
              </a:rPr>
            </a:br>
            <a:r>
              <a:rPr kumimoji="1" lang="en-US" altLang="ja-JP" sz="1000" dirty="0" smtClean="0">
                <a:latin typeface="Arial" panose="020B0604020202020204" pitchFamily="34" charset="0"/>
                <a:ea typeface="Meiryo UI" panose="020B0604030504040204" pitchFamily="50" charset="-128"/>
                <a:cs typeface="Arial" panose="020B0604020202020204" pitchFamily="34" charset="0"/>
              </a:rPr>
              <a:t>Example: When HDVC Mobile for Windows is belonging in Higher group, available video quality of Higher group become HD resolution because HDVC Mobile for Windows does not support Full HD resolution.</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24" name="Line 33"/>
          <p:cNvSpPr>
            <a:spLocks noChangeShapeType="1"/>
          </p:cNvSpPr>
          <p:nvPr/>
        </p:nvSpPr>
        <p:spPr bwMode="auto">
          <a:xfrm>
            <a:off x="5122160" y="2763369"/>
            <a:ext cx="2405627" cy="983069"/>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5" name="Line 35"/>
          <p:cNvSpPr>
            <a:spLocks noChangeShapeType="1"/>
          </p:cNvSpPr>
          <p:nvPr/>
        </p:nvSpPr>
        <p:spPr bwMode="auto">
          <a:xfrm>
            <a:off x="5358744" y="2840577"/>
            <a:ext cx="2169043" cy="1416921"/>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28" name="Rectangle 36"/>
          <p:cNvSpPr>
            <a:spLocks noChangeArrowheads="1"/>
          </p:cNvSpPr>
          <p:nvPr/>
        </p:nvSpPr>
        <p:spPr bwMode="auto">
          <a:xfrm>
            <a:off x="6229958" y="2182564"/>
            <a:ext cx="1008000" cy="252000"/>
          </a:xfrm>
          <a:prstGeom prst="rect">
            <a:avLst/>
          </a:prstGeom>
          <a:noFill/>
          <a:ln>
            <a:solidFill>
              <a:schemeClr val="bg2"/>
            </a:solid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b="1" dirty="0">
                <a:solidFill>
                  <a:srgbClr val="0070C0"/>
                </a:solidFill>
                <a:latin typeface="Arial" panose="020B0604020202020204" pitchFamily="34" charset="0"/>
                <a:ea typeface="Meiryo UI" panose="020B0604030504040204" pitchFamily="50" charset="-128"/>
                <a:cs typeface="Arial" panose="020B0604020202020204" pitchFamily="34" charset="0"/>
              </a:rPr>
              <a:t>Higher</a:t>
            </a:r>
            <a:r>
              <a:rPr lang="en-US" altLang="ja-JP" sz="1050" b="1" dirty="0" smtClean="0">
                <a:solidFill>
                  <a:srgbClr val="0070C0"/>
                </a:solidFill>
                <a:latin typeface="Arial" panose="020B0604020202020204" pitchFamily="34" charset="0"/>
                <a:ea typeface="Meiryo UI" panose="020B0604030504040204" pitchFamily="50" charset="-128"/>
                <a:cs typeface="Arial" panose="020B0604020202020204" pitchFamily="34" charset="0"/>
              </a:rPr>
              <a:t> Group</a:t>
            </a:r>
            <a:endParaRPr lang="ja-JP" altLang="en-US" sz="1050" b="1"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29" name="Line 35"/>
          <p:cNvSpPr>
            <a:spLocks noChangeShapeType="1"/>
          </p:cNvSpPr>
          <p:nvPr/>
        </p:nvSpPr>
        <p:spPr bwMode="auto">
          <a:xfrm>
            <a:off x="5330917" y="2819995"/>
            <a:ext cx="1345186" cy="1359277"/>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0" name="Line 34"/>
          <p:cNvSpPr>
            <a:spLocks noChangeShapeType="1"/>
          </p:cNvSpPr>
          <p:nvPr/>
        </p:nvSpPr>
        <p:spPr bwMode="auto">
          <a:xfrm flipV="1">
            <a:off x="1285251" y="2819996"/>
            <a:ext cx="2566022" cy="1262582"/>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b="1">
              <a:latin typeface="Arial" panose="020B0604020202020204" pitchFamily="34" charset="0"/>
              <a:ea typeface="Meiryo UI" panose="020B0604030504040204" pitchFamily="50" charset="-128"/>
              <a:cs typeface="Arial" panose="020B0604020202020204" pitchFamily="34" charset="0"/>
            </a:endParaRPr>
          </a:p>
        </p:txBody>
      </p:sp>
      <p:sp>
        <p:nvSpPr>
          <p:cNvPr id="31" name="正方形/長方形 30"/>
          <p:cNvSpPr/>
          <p:nvPr/>
        </p:nvSpPr>
        <p:spPr bwMode="auto">
          <a:xfrm>
            <a:off x="4803820" y="2167413"/>
            <a:ext cx="3992532" cy="2654419"/>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2" name="正方形/長方形 31"/>
          <p:cNvSpPr/>
          <p:nvPr/>
        </p:nvSpPr>
        <p:spPr bwMode="auto">
          <a:xfrm>
            <a:off x="541531" y="2167413"/>
            <a:ext cx="3875923" cy="2654420"/>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3" name="Rectangle 11"/>
          <p:cNvSpPr>
            <a:spLocks noChangeArrowheads="1"/>
          </p:cNvSpPr>
          <p:nvPr/>
        </p:nvSpPr>
        <p:spPr bwMode="auto">
          <a:xfrm>
            <a:off x="1956916" y="4369094"/>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000000"/>
                </a:solidFill>
                <a:latin typeface="Arial" panose="020B0604020202020204" pitchFamily="34" charset="0"/>
                <a:ea typeface="Meiryo UI" panose="020B0604030504040204" pitchFamily="50" charset="-128"/>
                <a:cs typeface="Arial" panose="020B0604020202020204" pitchFamily="34" charset="0"/>
              </a:rPr>
              <a:t>1Mbps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VC500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34" name="Rectangle 11"/>
          <p:cNvSpPr>
            <a:spLocks noChangeArrowheads="1"/>
          </p:cNvSpPr>
          <p:nvPr/>
        </p:nvSpPr>
        <p:spPr bwMode="auto">
          <a:xfrm>
            <a:off x="7383753" y="3806424"/>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35" name="Picture 3" descr="hd映像"/>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36"/>
          <a:stretch>
            <a:fillRect/>
          </a:stretch>
        </p:blipFill>
        <p:spPr bwMode="auto">
          <a:xfrm>
            <a:off x="2094670" y="4095388"/>
            <a:ext cx="863127" cy="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34"/>
          <p:cNvSpPr>
            <a:spLocks noChangeShapeType="1"/>
          </p:cNvSpPr>
          <p:nvPr/>
        </p:nvSpPr>
        <p:spPr bwMode="auto">
          <a:xfrm flipV="1">
            <a:off x="2526233" y="2840576"/>
            <a:ext cx="1325038" cy="1316684"/>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sz="1000">
              <a:latin typeface="Arial" panose="020B0604020202020204" pitchFamily="34" charset="0"/>
              <a:ea typeface="Meiryo UI" panose="020B0604030504040204" pitchFamily="50" charset="-128"/>
              <a:cs typeface="Arial" panose="020B0604020202020204" pitchFamily="34" charset="0"/>
            </a:endParaRPr>
          </a:p>
        </p:txBody>
      </p:sp>
      <p:sp>
        <p:nvSpPr>
          <p:cNvPr id="37" name="Rectangle 37"/>
          <p:cNvSpPr>
            <a:spLocks noChangeArrowheads="1"/>
          </p:cNvSpPr>
          <p:nvPr/>
        </p:nvSpPr>
        <p:spPr bwMode="auto">
          <a:xfrm>
            <a:off x="2042416" y="2177486"/>
            <a:ext cx="1008000" cy="252000"/>
          </a:xfrm>
          <a:prstGeom prst="rect">
            <a:avLst/>
          </a:prstGeom>
          <a:noFill/>
          <a:ln>
            <a:solidFill>
              <a:srgbClr val="00B050"/>
            </a:solid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b="1"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38" name="円/楕円 37"/>
          <p:cNvSpPr/>
          <p:nvPr/>
        </p:nvSpPr>
        <p:spPr bwMode="auto">
          <a:xfrm>
            <a:off x="3761509" y="3392042"/>
            <a:ext cx="1746708" cy="475570"/>
          </a:xfrm>
          <a:prstGeom prst="ellipse">
            <a:avLst/>
          </a:prstGeom>
          <a:solidFill>
            <a:srgbClr val="F5F5F5"/>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900" dirty="0" smtClean="0">
                <a:latin typeface="Arial" panose="020B0604020202020204" pitchFamily="34" charset="0"/>
                <a:ea typeface="Meiryo UI" panose="020B0604030504040204" pitchFamily="50" charset="-128"/>
                <a:cs typeface="Arial" panose="020B0604020202020204" pitchFamily="34" charset="0"/>
              </a:rPr>
              <a:t>Non Secondary Bandwidth</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900" dirty="0" smtClean="0">
                <a:latin typeface="Arial" panose="020B0604020202020204" pitchFamily="34" charset="0"/>
                <a:ea typeface="Meiryo UI" panose="020B0604030504040204" pitchFamily="50" charset="-128"/>
                <a:cs typeface="Arial" panose="020B0604020202020204" pitchFamily="34" charset="0"/>
              </a:rPr>
              <a:t>Settings</a:t>
            </a:r>
            <a:endParaRPr kumimoji="0" lang="ja-JP" altLang="en-US" sz="900" i="0" u="none" strike="noStrike" cap="none" normalizeH="0" baseline="0" dirty="0" smtClean="0">
              <a:ln>
                <a:noFill/>
              </a:ln>
              <a:effectLst/>
              <a:latin typeface="Arial" panose="020B0604020202020204" pitchFamily="34" charset="0"/>
              <a:ea typeface="Meiryo UI" panose="020B0604030504040204" pitchFamily="50" charset="-128"/>
              <a:cs typeface="Arial" panose="020B0604020202020204" pitchFamily="34" charset="0"/>
            </a:endParaRPr>
          </a:p>
        </p:txBody>
      </p:sp>
      <p:sp>
        <p:nvSpPr>
          <p:cNvPr id="40" name="Rectangle 11"/>
          <p:cNvSpPr>
            <a:spLocks noChangeArrowheads="1"/>
          </p:cNvSpPr>
          <p:nvPr/>
        </p:nvSpPr>
        <p:spPr bwMode="auto">
          <a:xfrm>
            <a:off x="7347036" y="4395749"/>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141" y="2559062"/>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674" y="3810169"/>
            <a:ext cx="373576" cy="54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43" name="Rectangle 11"/>
          <p:cNvSpPr>
            <a:spLocks noChangeArrowheads="1"/>
          </p:cNvSpPr>
          <p:nvPr/>
        </p:nvSpPr>
        <p:spPr bwMode="auto">
          <a:xfrm>
            <a:off x="574579" y="3029343"/>
            <a:ext cx="1085754" cy="45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000000"/>
                </a:solidFill>
                <a:latin typeface="Arial" panose="020B0604020202020204" pitchFamily="34" charset="0"/>
                <a:ea typeface="Meiryo UI" panose="020B0604030504040204" pitchFamily="50" charset="-128"/>
                <a:cs typeface="Arial" panose="020B0604020202020204" pitchFamily="34" charset="0"/>
              </a:rPr>
              <a:t>512kbps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a:t>
            </a:r>
            <a:r>
              <a:rPr lang="ja-JP" altLang="en-US"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コム </a:t>
            </a: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Mobile for iOS</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44" name="Line 34"/>
          <p:cNvSpPr>
            <a:spLocks noChangeShapeType="1"/>
          </p:cNvSpPr>
          <p:nvPr/>
        </p:nvSpPr>
        <p:spPr bwMode="auto">
          <a:xfrm flipV="1">
            <a:off x="1285250" y="2799414"/>
            <a:ext cx="2566022" cy="20582"/>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990000"/>
                  </a:outerShdw>
                </a:effectLst>
              </a14:hiddenEffects>
            </a:ext>
          </a:extLst>
        </p:spPr>
        <p:txBody>
          <a:bodyPr/>
          <a:lstStyle/>
          <a:p>
            <a:endParaRPr lang="ja-JP" altLang="en-US" b="1">
              <a:latin typeface="Arial" panose="020B0604020202020204" pitchFamily="34" charset="0"/>
              <a:ea typeface="Meiryo UI" panose="020B0604030504040204" pitchFamily="50" charset="-128"/>
              <a:cs typeface="Arial" panose="020B0604020202020204" pitchFamily="34" charset="0"/>
            </a:endParaRPr>
          </a:p>
        </p:txBody>
      </p:sp>
      <p:sp>
        <p:nvSpPr>
          <p:cNvPr id="45" name="Rectangle 11"/>
          <p:cNvSpPr>
            <a:spLocks noChangeArrowheads="1"/>
          </p:cNvSpPr>
          <p:nvPr/>
        </p:nvSpPr>
        <p:spPr bwMode="auto">
          <a:xfrm>
            <a:off x="558949" y="4417953"/>
            <a:ext cx="108575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000000"/>
                </a:solidFill>
                <a:latin typeface="Arial" panose="020B0604020202020204" pitchFamily="34" charset="0"/>
                <a:ea typeface="Meiryo UI" panose="020B0604030504040204" pitchFamily="50" charset="-128"/>
                <a:cs typeface="Arial" panose="020B0604020202020204" pitchFamily="34" charset="0"/>
              </a:rPr>
              <a:t>512kbps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a:t>
            </a:r>
            <a:r>
              <a:rPr lang="ja-JP" altLang="en-US"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コム </a:t>
            </a: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Mobile for</a:t>
            </a:r>
            <a:r>
              <a:rPr lang="ja-JP" altLang="en-US"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 </a:t>
            </a:r>
            <a:endPar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Android</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46" name="Rectangle 11"/>
          <p:cNvSpPr>
            <a:spLocks noChangeArrowheads="1"/>
          </p:cNvSpPr>
          <p:nvPr/>
        </p:nvSpPr>
        <p:spPr bwMode="auto">
          <a:xfrm>
            <a:off x="6014757" y="4381842"/>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VC600/VC300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47" name="Rectangle 11"/>
          <p:cNvSpPr>
            <a:spLocks noChangeArrowheads="1"/>
          </p:cNvSpPr>
          <p:nvPr/>
        </p:nvSpPr>
        <p:spPr bwMode="auto">
          <a:xfrm>
            <a:off x="7383753" y="3191997"/>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49" name="Line 33"/>
          <p:cNvSpPr>
            <a:spLocks noChangeShapeType="1"/>
          </p:cNvSpPr>
          <p:nvPr/>
        </p:nvSpPr>
        <p:spPr bwMode="auto">
          <a:xfrm flipV="1">
            <a:off x="5323494" y="2554615"/>
            <a:ext cx="2161827" cy="285961"/>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50"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669" y="3386793"/>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669" y="2770549"/>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7787" y="4167209"/>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675" y="4153302"/>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図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669" y="2174074"/>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ine 33"/>
          <p:cNvSpPr>
            <a:spLocks noChangeShapeType="1"/>
          </p:cNvSpPr>
          <p:nvPr/>
        </p:nvSpPr>
        <p:spPr bwMode="auto">
          <a:xfrm>
            <a:off x="5358744" y="2840578"/>
            <a:ext cx="2126577" cy="274729"/>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grpSp>
        <p:nvGrpSpPr>
          <p:cNvPr id="56" name="グループ化 55"/>
          <p:cNvGrpSpPr/>
          <p:nvPr/>
        </p:nvGrpSpPr>
        <p:grpSpPr>
          <a:xfrm>
            <a:off x="3669460" y="2320361"/>
            <a:ext cx="1893552" cy="918013"/>
            <a:chOff x="3669460" y="2407906"/>
            <a:chExt cx="1893552" cy="918013"/>
          </a:xfrm>
        </p:grpSpPr>
        <p:pic>
          <p:nvPicPr>
            <p:cNvPr id="57" name="図 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9460" y="2447999"/>
              <a:ext cx="1893552" cy="8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テキスト ボックス 57"/>
            <p:cNvSpPr txBox="1"/>
            <p:nvPr/>
          </p:nvSpPr>
          <p:spPr>
            <a:xfrm>
              <a:off x="4110441" y="2407906"/>
              <a:ext cx="1001173" cy="276999"/>
            </a:xfrm>
            <a:prstGeom prst="rect">
              <a:avLst/>
            </a:prstGeom>
            <a:solidFill>
              <a:schemeClr val="bg1"/>
            </a:solidFill>
          </p:spPr>
          <p:txBody>
            <a:bodyPr wrap="square" rtlCol="0">
              <a:spAutoFit/>
            </a:bodyPr>
            <a:lstStyle/>
            <a:p>
              <a:pPr algn="ctr"/>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VC1600</a:t>
              </a:r>
              <a:endParaRPr kumimoji="1" lang="ja-JP" altLang="en-US" sz="1200" b="1" dirty="0">
                <a:latin typeface="Arial" panose="020B0604020202020204" pitchFamily="34" charset="0"/>
                <a:ea typeface="Meiryo UI" panose="020B0604030504040204" pitchFamily="50" charset="-128"/>
                <a:cs typeface="Arial" panose="020B0604020202020204" pitchFamily="34" charset="0"/>
              </a:endParaRPr>
            </a:p>
          </p:txBody>
        </p:sp>
      </p:grpSp>
      <p:sp>
        <p:nvSpPr>
          <p:cNvPr id="59" name="Text Box 4"/>
          <p:cNvSpPr txBox="1">
            <a:spLocks noChangeArrowheads="1"/>
          </p:cNvSpPr>
          <p:nvPr/>
        </p:nvSpPr>
        <p:spPr bwMode="auto">
          <a:xfrm>
            <a:off x="500194" y="2323870"/>
            <a:ext cx="1168512" cy="21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LTE/Wi-Fi/WiMAX</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60" name="テキスト ボックス 59"/>
          <p:cNvSpPr txBox="1"/>
          <p:nvPr/>
        </p:nvSpPr>
        <p:spPr>
          <a:xfrm>
            <a:off x="1564195" y="1529486"/>
            <a:ext cx="1980000" cy="630942"/>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kumimoji="1" lang="en-US" altLang="ja-JP" sz="1400" b="1"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&lt;HD Resolution&gt;</a:t>
            </a:r>
          </a:p>
          <a:p>
            <a:pPr marL="171450" indent="-171450">
              <a:buFont typeface="Wingdings" panose="05000000000000000000" pitchFamily="2" charset="2"/>
              <a:buChar char="l"/>
            </a:pP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Baseline Profile</a:t>
            </a:r>
          </a:p>
          <a:p>
            <a:pPr marL="171450" indent="-171450">
              <a:buFont typeface="Wingdings" panose="05000000000000000000" pitchFamily="2" charset="2"/>
              <a:buChar char="l"/>
            </a:pP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512kbps</a:t>
            </a:r>
            <a:r>
              <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Bandwidth</a:t>
            </a:r>
            <a:endPar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61" name="テキスト ボックス 60"/>
          <p:cNvSpPr txBox="1"/>
          <p:nvPr/>
        </p:nvSpPr>
        <p:spPr>
          <a:xfrm>
            <a:off x="5781343" y="1538784"/>
            <a:ext cx="1980000" cy="630942"/>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kumimoji="1" lang="en-US" altLang="ja-JP" sz="1400" b="1" dirty="0" smtClean="0">
                <a:solidFill>
                  <a:srgbClr val="0070C0"/>
                </a:solidFill>
                <a:latin typeface="Arial" panose="020B0604020202020204" pitchFamily="34" charset="0"/>
                <a:ea typeface="Meiryo UI" panose="020B0604030504040204" pitchFamily="50" charset="-128"/>
                <a:cs typeface="Arial" panose="020B0604020202020204" pitchFamily="34" charset="0"/>
              </a:rPr>
              <a:t>&lt;HD Resolution&gt;</a:t>
            </a:r>
            <a:endParaRPr kumimoji="1" lang="en-US" altLang="ja-JP" sz="1200" dirty="0">
              <a:solidFill>
                <a:srgbClr val="0070C0"/>
              </a:solidFill>
              <a:latin typeface="Arial" panose="020B0604020202020204" pitchFamily="34" charset="0"/>
              <a:ea typeface="Meiryo UI" panose="020B0604030504040204" pitchFamily="50" charset="-128"/>
              <a:cs typeface="Arial" panose="020B0604020202020204" pitchFamily="34" charset="0"/>
            </a:endParaRPr>
          </a:p>
          <a:p>
            <a:pPr marL="171450" indent="-171450">
              <a:buFont typeface="Wingdings" panose="05000000000000000000" pitchFamily="2" charset="2"/>
              <a:buChar char="l"/>
            </a:pP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 Profile</a:t>
            </a:r>
          </a:p>
          <a:p>
            <a:pPr marL="171450" indent="-171450">
              <a:buFont typeface="Wingdings" panose="05000000000000000000" pitchFamily="2" charset="2"/>
              <a:buChar char="l"/>
            </a:pP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768kbps</a:t>
            </a:r>
            <a:r>
              <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Bandwidth</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62" name="Rectangle 11"/>
          <p:cNvSpPr>
            <a:spLocks noChangeArrowheads="1"/>
          </p:cNvSpPr>
          <p:nvPr/>
        </p:nvSpPr>
        <p:spPr bwMode="auto">
          <a:xfrm>
            <a:off x="5110720" y="4179273"/>
            <a:ext cx="1167514" cy="54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a:t>
            </a:r>
            <a:r>
              <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rPr>
              <a:t/>
            </a:r>
            <a:br>
              <a:rPr lang="en-US" altLang="ja-JP" sz="800" b="1" dirty="0">
                <a:solidFill>
                  <a:srgbClr val="000000"/>
                </a:solidFill>
                <a:latin typeface="Arial" panose="020B0604020202020204" pitchFamily="34" charset="0"/>
                <a:ea typeface="Meiryo UI" panose="020B0604030504040204" pitchFamily="50" charset="-128"/>
                <a:cs typeface="Arial" panose="020B0604020202020204" pitchFamily="34" charset="0"/>
              </a:rPr>
            </a:b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Windows</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63" name="Line 35"/>
          <p:cNvSpPr>
            <a:spLocks noChangeShapeType="1"/>
          </p:cNvSpPr>
          <p:nvPr/>
        </p:nvSpPr>
        <p:spPr bwMode="auto">
          <a:xfrm>
            <a:off x="5358745" y="2840579"/>
            <a:ext cx="298944" cy="965846"/>
          </a:xfrm>
          <a:prstGeom prst="line">
            <a:avLst/>
          </a:prstGeom>
          <a:noFill/>
          <a:ln w="127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a:lstStyle/>
          <a:p>
            <a:pPr algn="ctr">
              <a:defRPr/>
            </a:pPr>
            <a:endParaRPr kumimoji="0" lang="ja-JP" altLang="en-US" sz="1600" b="1" kern="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pic>
        <p:nvPicPr>
          <p:cNvPr id="64" name="Picture 11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5400" y="3806052"/>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4"/>
          <p:cNvSpPr txBox="1">
            <a:spLocks noChangeArrowheads="1"/>
          </p:cNvSpPr>
          <p:nvPr/>
        </p:nvSpPr>
        <p:spPr bwMode="auto">
          <a:xfrm>
            <a:off x="508009" y="3582313"/>
            <a:ext cx="1148519" cy="21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7" rIns="91355" bIns="45677">
            <a:spAutoFit/>
          </a:bodyPr>
          <a:lstStyle>
            <a:lvl1pPr marL="457200" indent="-45720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LTE/Wi-Fi/WiMAX</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
        <p:nvSpPr>
          <p:cNvPr id="67"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Embedded MCU Function: </a:t>
            </a:r>
            <a:r>
              <a:rPr lang="en-US" altLang="ja-JP" sz="2400" kern="0" dirty="0" smtClean="0">
                <a:solidFill>
                  <a:srgbClr val="FF0000"/>
                </a:solidFill>
                <a:latin typeface="Arial Black" panose="020B0A04020102020204" pitchFamily="34" charset="0"/>
              </a:rPr>
              <a:t>Multi Codec Connection</a:t>
            </a:r>
            <a:endParaRPr lang="de-DE" altLang="ja-JP" sz="2400" kern="0" dirty="0" smtClean="0">
              <a:solidFill>
                <a:srgbClr val="FF0000"/>
              </a:solidFill>
              <a:latin typeface="Arial Black" panose="020B0A04020102020204" pitchFamily="34" charset="0"/>
            </a:endParaRPr>
          </a:p>
        </p:txBody>
      </p:sp>
      <p:sp>
        <p:nvSpPr>
          <p:cNvPr id="68"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Optimize the Video Quality depends on system performance.</a:t>
            </a:r>
          </a:p>
        </p:txBody>
      </p:sp>
      <p:sp>
        <p:nvSpPr>
          <p:cNvPr id="69" name="Rectangle 11"/>
          <p:cNvSpPr>
            <a:spLocks noChangeArrowheads="1"/>
          </p:cNvSpPr>
          <p:nvPr/>
        </p:nvSpPr>
        <p:spPr bwMode="auto">
          <a:xfrm>
            <a:off x="7387668" y="2567754"/>
            <a:ext cx="1167514"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8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p>
          <a:p>
            <a:pPr algn="ctr"/>
            <a:r>
              <a:rPr lang="en-US" altLang="ja-JP" sz="8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VC1600/VC1300</a:t>
            </a:r>
            <a:endParaRPr lang="ja-JP" altLang="en-US" sz="800" b="1" dirty="0">
              <a:solidFill>
                <a:srgbClr val="000000"/>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3"/>
          <p:cNvSpPr txBox="1">
            <a:spLocks/>
          </p:cNvSpPr>
          <p:nvPr/>
        </p:nvSpPr>
        <p:spPr>
          <a:xfrm>
            <a:off x="8061203" y="6605691"/>
            <a:ext cx="1066800" cy="247650"/>
          </a:xfrm>
          <a:prstGeom prst="rect">
            <a:avLst/>
          </a:prstGeom>
          <a:noFill/>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r"/>
            <a:r>
              <a:rPr lang="de-DE" altLang="ja-JP" sz="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Page </a:t>
            </a:r>
            <a:fld id="{11D062A2-B506-4044-A2EC-4FDCB15F0732}" type="slidenum">
              <a:rPr lang="de-DE" altLang="ja-JP" sz="800" b="1" smtClean="0">
                <a:solidFill>
                  <a:schemeClr val="bg1"/>
                </a:solidFill>
                <a:latin typeface="Arial" panose="020B0604020202020204" pitchFamily="34" charset="0"/>
                <a:ea typeface="Meiryo UI" panose="020B0604030504040204" pitchFamily="50" charset="-128"/>
                <a:cs typeface="Arial" panose="020B0604020202020204" pitchFamily="34" charset="0"/>
              </a:rPr>
              <a:pPr algn="r"/>
              <a:t>8</a:t>
            </a:fld>
            <a:endParaRPr lang="de-DE" altLang="ja-JP" sz="800" b="1" dirty="0" smtClean="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2" name="Rectangle 8"/>
          <p:cNvSpPr txBox="1">
            <a:spLocks noChangeArrowheads="1"/>
          </p:cNvSpPr>
          <p:nvPr/>
        </p:nvSpPr>
        <p:spPr bwMode="auto">
          <a:xfrm>
            <a:off x="1" y="43150"/>
            <a:ext cx="91439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lvl1pPr algn="ctr" rtl="0" eaLnBrk="0" fontAlgn="base" hangingPunct="0">
              <a:spcBef>
                <a:spcPct val="0"/>
              </a:spcBef>
              <a:spcAft>
                <a:spcPct val="0"/>
              </a:spcAft>
              <a:defRPr sz="3600" b="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en-US" altLang="ja-JP" sz="2400" kern="0" dirty="0" smtClean="0">
                <a:latin typeface="Arial Black" panose="020B0A04020102020204" pitchFamily="34" charset="0"/>
              </a:rPr>
              <a:t>Embedded MCU Function: </a:t>
            </a:r>
            <a:r>
              <a:rPr lang="en-US" altLang="ja-JP" sz="2400" kern="0" dirty="0" smtClean="0">
                <a:solidFill>
                  <a:srgbClr val="FF0000"/>
                </a:solidFill>
                <a:latin typeface="Arial Black" panose="020B0A04020102020204" pitchFamily="34" charset="0"/>
              </a:rPr>
              <a:t>Multi Codec Connection</a:t>
            </a:r>
            <a:endParaRPr lang="de-DE" altLang="ja-JP" sz="2400" kern="0" dirty="0" smtClean="0">
              <a:solidFill>
                <a:srgbClr val="FF0000"/>
              </a:solidFill>
              <a:latin typeface="Arial Black" panose="020B0A04020102020204" pitchFamily="34" charset="0"/>
            </a:endParaRPr>
          </a:p>
        </p:txBody>
      </p:sp>
      <p:sp>
        <p:nvSpPr>
          <p:cNvPr id="43" name="テキスト ボックス 42"/>
          <p:cNvSpPr txBox="1"/>
          <p:nvPr/>
        </p:nvSpPr>
        <p:spPr>
          <a:xfrm>
            <a:off x="201129" y="4463507"/>
            <a:ext cx="8242479" cy="276999"/>
          </a:xfrm>
          <a:prstGeom prst="rect">
            <a:avLst/>
          </a:prstGeom>
          <a:noFill/>
        </p:spPr>
        <p:txBody>
          <a:bodyPr wrap="square" rtlCol="0">
            <a:spAutoFit/>
          </a:bodyPr>
          <a:lstStyle/>
          <a:p>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2. Take lowest bandwidth among the group.</a:t>
            </a:r>
          </a:p>
        </p:txBody>
      </p:sp>
      <p:pic>
        <p:nvPicPr>
          <p:cNvPr id="4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5331" y="3213003"/>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11"/>
          <p:cNvSpPr>
            <a:spLocks noChangeArrowheads="1"/>
          </p:cNvSpPr>
          <p:nvPr/>
        </p:nvSpPr>
        <p:spPr bwMode="auto">
          <a:xfrm>
            <a:off x="533823" y="1857416"/>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 (</a:t>
            </a:r>
            <a:r>
              <a:rPr lang="en-US" altLang="ja-JP" sz="900" b="1" dirty="0" err="1" smtClean="0">
                <a:solidFill>
                  <a:srgbClr val="000000"/>
                </a:solidFill>
                <a:latin typeface="Arial" panose="020B0604020202020204" pitchFamily="34" charset="0"/>
                <a:ea typeface="Meiryo UI" panose="020B0604030504040204" pitchFamily="50" charset="-128"/>
                <a:cs typeface="Arial" panose="020B0604020202020204" pitchFamily="34" charset="0"/>
              </a:rPr>
              <a:t>FullHD</a:t>
            </a: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7"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739" y="1390767"/>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1"/>
          <p:cNvSpPr>
            <a:spLocks noChangeArrowheads="1"/>
          </p:cNvSpPr>
          <p:nvPr/>
        </p:nvSpPr>
        <p:spPr bwMode="auto">
          <a:xfrm>
            <a:off x="6756540" y="1879083"/>
            <a:ext cx="2260317"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a:t>
            </a:r>
            <a:r>
              <a:rPr lang="ja-JP" altLang="en-US"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49"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681" y="1210402"/>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340" y="3325789"/>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11"/>
          <p:cNvSpPr>
            <a:spLocks noChangeArrowheads="1"/>
          </p:cNvSpPr>
          <p:nvPr/>
        </p:nvSpPr>
        <p:spPr bwMode="auto">
          <a:xfrm>
            <a:off x="3118671" y="3721103"/>
            <a:ext cx="1869667" cy="64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52" name="Rectangle 11"/>
          <p:cNvSpPr>
            <a:spLocks noChangeArrowheads="1"/>
          </p:cNvSpPr>
          <p:nvPr/>
        </p:nvSpPr>
        <p:spPr bwMode="auto">
          <a:xfrm>
            <a:off x="5576213" y="1960062"/>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 (HD)</a:t>
            </a:r>
          </a:p>
          <a:p>
            <a:pPr lvl="0" algn="ctr" eaLnBrk="1" fontAlgn="auto" hangingPunct="1">
              <a:spcBef>
                <a:spcPts val="0"/>
              </a:spcBef>
              <a:spcAft>
                <a:spcPts val="0"/>
              </a:spcAft>
              <a:defRPr/>
            </a:pP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53"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3004" y="1553368"/>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テキスト ボックス 53"/>
          <p:cNvSpPr txBox="1"/>
          <p:nvPr/>
        </p:nvSpPr>
        <p:spPr>
          <a:xfrm>
            <a:off x="187774" y="2406820"/>
            <a:ext cx="8820374" cy="276999"/>
          </a:xfrm>
          <a:prstGeom prst="rect">
            <a:avLst/>
          </a:prstGeom>
          <a:noFill/>
        </p:spPr>
        <p:txBody>
          <a:bodyPr wrap="square" rtlCol="0">
            <a:spAutoFit/>
          </a:bodyPr>
          <a:lstStyle/>
          <a:p>
            <a:r>
              <a:rPr kumimoji="1" lang="en-US" altLang="ja-JP" sz="1200" b="1" dirty="0" smtClean="0">
                <a:latin typeface="Arial" panose="020B0604020202020204" pitchFamily="34" charset="0"/>
                <a:ea typeface="Meiryo UI" panose="020B0604030504040204" pitchFamily="50" charset="-128"/>
                <a:cs typeface="Arial" panose="020B0604020202020204" pitchFamily="34" charset="0"/>
              </a:rPr>
              <a:t>1. Depends on receiving performance of the devices, the system create two groups. (Upper group / Lower group)</a:t>
            </a:r>
          </a:p>
        </p:txBody>
      </p:sp>
      <p:sp>
        <p:nvSpPr>
          <p:cNvPr id="55" name="正方形/長方形 54"/>
          <p:cNvSpPr/>
          <p:nvPr/>
        </p:nvSpPr>
        <p:spPr bwMode="auto">
          <a:xfrm>
            <a:off x="3083835" y="2978537"/>
            <a:ext cx="5933022" cy="1393478"/>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6" name="正方形/長方形 55"/>
          <p:cNvSpPr/>
          <p:nvPr/>
        </p:nvSpPr>
        <p:spPr bwMode="auto">
          <a:xfrm>
            <a:off x="313509" y="2978536"/>
            <a:ext cx="2629341" cy="1393479"/>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7" name="Rectangle 36"/>
          <p:cNvSpPr>
            <a:spLocks noChangeArrowheads="1"/>
          </p:cNvSpPr>
          <p:nvPr/>
        </p:nvSpPr>
        <p:spPr bwMode="auto">
          <a:xfrm>
            <a:off x="3106241" y="2949747"/>
            <a:ext cx="829856"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Higher Group</a:t>
            </a:r>
            <a:endParaRPr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58" name="Rectangle 37"/>
          <p:cNvSpPr>
            <a:spLocks noChangeArrowheads="1"/>
          </p:cNvSpPr>
          <p:nvPr/>
        </p:nvSpPr>
        <p:spPr bwMode="auto">
          <a:xfrm>
            <a:off x="326951" y="3118015"/>
            <a:ext cx="829856" cy="387167"/>
          </a:xfrm>
          <a:prstGeom prst="rect">
            <a:avLst/>
          </a:prstGeom>
          <a:noFill/>
          <a:ln>
            <a:no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cxnSp>
        <p:nvCxnSpPr>
          <p:cNvPr id="59" name="直線コネクタ 58"/>
          <p:cNvCxnSpPr/>
          <p:nvPr/>
        </p:nvCxnSpPr>
        <p:spPr bwMode="auto">
          <a:xfrm>
            <a:off x="2999853" y="2879746"/>
            <a:ext cx="9043" cy="15837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36"/>
          <p:cNvSpPr>
            <a:spLocks noChangeArrowheads="1"/>
          </p:cNvSpPr>
          <p:nvPr/>
        </p:nvSpPr>
        <p:spPr bwMode="auto">
          <a:xfrm>
            <a:off x="3097310" y="2611577"/>
            <a:ext cx="1512302"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Non Secondary </a:t>
            </a:r>
          </a:p>
          <a:p>
            <a:pPr algn="ctr"/>
            <a:r>
              <a:rPr lang="en-US" altLang="ja-JP" sz="1050" b="1"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Bandwidth Settings</a:t>
            </a:r>
            <a:endParaRPr lang="ja-JP" altLang="en-US" sz="1050" b="1"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6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2404" y="1326275"/>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2803" y="1439061"/>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11"/>
          <p:cNvSpPr>
            <a:spLocks noChangeArrowheads="1"/>
          </p:cNvSpPr>
          <p:nvPr/>
        </p:nvSpPr>
        <p:spPr bwMode="auto">
          <a:xfrm>
            <a:off x="4997047" y="5742272"/>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 (Full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64"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0963" y="5324314"/>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1"/>
          <p:cNvSpPr>
            <a:spLocks noChangeArrowheads="1"/>
          </p:cNvSpPr>
          <p:nvPr/>
        </p:nvSpPr>
        <p:spPr bwMode="auto">
          <a:xfrm>
            <a:off x="7539785" y="5731877"/>
            <a:ext cx="1416110"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66"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234" y="5026777"/>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11"/>
          <p:cNvSpPr>
            <a:spLocks noChangeArrowheads="1"/>
          </p:cNvSpPr>
          <p:nvPr/>
        </p:nvSpPr>
        <p:spPr bwMode="auto">
          <a:xfrm>
            <a:off x="6243247" y="5821168"/>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68"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6165" y="5469894"/>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11"/>
          <p:cNvSpPr>
            <a:spLocks noChangeArrowheads="1"/>
          </p:cNvSpPr>
          <p:nvPr/>
        </p:nvSpPr>
        <p:spPr bwMode="auto">
          <a:xfrm>
            <a:off x="3525639" y="1745060"/>
            <a:ext cx="2092139" cy="7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Mobile for iOS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a:t>
            </a:r>
            <a:r>
              <a:rPr lang="ja-JP" altLang="en-US"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70" name="Rectangle 11"/>
          <p:cNvSpPr>
            <a:spLocks noChangeArrowheads="1"/>
          </p:cNvSpPr>
          <p:nvPr/>
        </p:nvSpPr>
        <p:spPr bwMode="auto">
          <a:xfrm>
            <a:off x="1742190" y="1746179"/>
            <a:ext cx="1965426" cy="7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a:t>
            </a:r>
            <a:r>
              <a:rPr lang="ja-JP" altLang="en-US"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71" name="Rectangle 11"/>
          <p:cNvSpPr>
            <a:spLocks noChangeArrowheads="1"/>
          </p:cNvSpPr>
          <p:nvPr/>
        </p:nvSpPr>
        <p:spPr bwMode="auto">
          <a:xfrm>
            <a:off x="451621" y="3664769"/>
            <a:ext cx="2393982" cy="7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iOS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a:t>
            </a:r>
            <a:r>
              <a:rPr lang="ja-JP" altLang="en-US"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72" name="正方形/長方形 71"/>
          <p:cNvSpPr/>
          <p:nvPr/>
        </p:nvSpPr>
        <p:spPr bwMode="auto">
          <a:xfrm>
            <a:off x="3083835" y="4956864"/>
            <a:ext cx="5933022" cy="1397902"/>
          </a:xfrm>
          <a:prstGeom prst="rect">
            <a:avLst/>
          </a:prstGeom>
          <a:noFill/>
          <a:ln w="28575" cap="flat" cmpd="sng" algn="ctr">
            <a:solidFill>
              <a:srgbClr val="007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3" name="正方形/長方形 72"/>
          <p:cNvSpPr/>
          <p:nvPr/>
        </p:nvSpPr>
        <p:spPr bwMode="auto">
          <a:xfrm>
            <a:off x="313509" y="4956863"/>
            <a:ext cx="2629341" cy="1397902"/>
          </a:xfrm>
          <a:prstGeom prst="rect">
            <a:avLst/>
          </a:prstGeom>
          <a:noFill/>
          <a:ln w="28575"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4" name="Rectangle 36"/>
          <p:cNvSpPr>
            <a:spLocks noChangeArrowheads="1"/>
          </p:cNvSpPr>
          <p:nvPr/>
        </p:nvSpPr>
        <p:spPr bwMode="auto">
          <a:xfrm>
            <a:off x="3106863" y="4918441"/>
            <a:ext cx="829856" cy="387167"/>
          </a:xfrm>
          <a:prstGeom prst="rect">
            <a:avLst/>
          </a:prstGeom>
          <a:noFill/>
          <a:ln>
            <a:noFill/>
          </a:ln>
          <a:effectLst>
            <a:prstShdw prst="shdw17" dist="17961" dir="2700000">
              <a:srgbClr val="7A997A"/>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Higher Group</a:t>
            </a:r>
            <a:endParaRPr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75" name="Rectangle 37"/>
          <p:cNvSpPr>
            <a:spLocks noChangeArrowheads="1"/>
          </p:cNvSpPr>
          <p:nvPr/>
        </p:nvSpPr>
        <p:spPr bwMode="auto">
          <a:xfrm>
            <a:off x="334121" y="5064161"/>
            <a:ext cx="829856" cy="387167"/>
          </a:xfrm>
          <a:prstGeom prst="rect">
            <a:avLst/>
          </a:prstGeom>
          <a:noFill/>
          <a:ln>
            <a:noFill/>
          </a:ln>
          <a:effectLst>
            <a:prstShdw prst="shdw17" dist="17961" dir="2700000">
              <a:srgbClr val="99995C"/>
            </a:prstShdw>
          </a:effectLs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100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Lower Group</a:t>
            </a:r>
            <a:endParaRPr lang="ja-JP" altLang="en-US" sz="100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76" name="テキスト ボックス 75"/>
          <p:cNvSpPr txBox="1"/>
          <p:nvPr/>
        </p:nvSpPr>
        <p:spPr>
          <a:xfrm>
            <a:off x="893408" y="4828627"/>
            <a:ext cx="1440000" cy="253916"/>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512kbps Bandwidth</a:t>
            </a:r>
            <a:endParaRPr kumimoji="1" lang="ja-JP" altLang="en-US" sz="1050" dirty="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77" name="テキスト ボックス 76"/>
          <p:cNvSpPr txBox="1"/>
          <p:nvPr/>
        </p:nvSpPr>
        <p:spPr>
          <a:xfrm>
            <a:off x="5278159" y="4819639"/>
            <a:ext cx="1440000" cy="253916"/>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768kbps Bandwidth</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78" name="テキスト ボックス 77"/>
          <p:cNvSpPr txBox="1"/>
          <p:nvPr/>
        </p:nvSpPr>
        <p:spPr>
          <a:xfrm>
            <a:off x="486189" y="2773406"/>
            <a:ext cx="2340000" cy="432000"/>
          </a:xfrm>
          <a:prstGeom prst="rect">
            <a:avLst/>
          </a:prstGeom>
          <a:solidFill>
            <a:schemeClr val="accent3"/>
          </a:solidFill>
          <a:ln>
            <a:solidFill>
              <a:srgbClr val="00B05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rtlCol="0">
            <a:spAutoFit/>
          </a:bodyPr>
          <a:lstStyle/>
          <a:p>
            <a:pPr algn="ctr" eaLnBrk="1" fontAlgn="auto" hangingPunct="1">
              <a:spcBef>
                <a:spcPts val="0"/>
              </a:spcBef>
              <a:spcAft>
                <a:spcPts val="0"/>
              </a:spcAft>
              <a:defRPr/>
            </a:pP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H.264 </a:t>
            </a:r>
            <a:r>
              <a:rPr lang="en-US" altLang="ja-JP" sz="1050" dirty="0" err="1" smtClean="0">
                <a:solidFill>
                  <a:srgbClr val="00B050"/>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 / </a:t>
            </a:r>
            <a:r>
              <a:rPr lang="en-US" altLang="ja-JP" sz="1050" dirty="0" err="1" smtClean="0">
                <a:solidFill>
                  <a:srgbClr val="00B05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endParaRPr>
          </a:p>
          <a:p>
            <a:pPr algn="ctr" eaLnBrk="1" fontAlgn="auto" hangingPunct="1">
              <a:spcBef>
                <a:spcPts val="0"/>
              </a:spcBef>
              <a:spcAft>
                <a:spcPts val="0"/>
              </a:spcAft>
              <a:defRPr/>
            </a:pPr>
            <a:r>
              <a:rPr kumimoji="1"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rPr>
              <a:t>HD</a:t>
            </a:r>
            <a:endParaRPr lang="en-US" altLang="ja-JP" sz="1050" dirty="0" smtClean="0">
              <a:solidFill>
                <a:srgbClr val="00B050"/>
              </a:solidFill>
              <a:latin typeface="Arial" panose="020B0604020202020204" pitchFamily="34" charset="0"/>
              <a:ea typeface="Meiryo UI" panose="020B0604030504040204" pitchFamily="50" charset="-128"/>
              <a:cs typeface="Arial" panose="020B0604020202020204" pitchFamily="34" charset="0"/>
            </a:endParaRPr>
          </a:p>
        </p:txBody>
      </p:sp>
      <p:sp>
        <p:nvSpPr>
          <p:cNvPr id="79" name="テキスト ボックス 78"/>
          <p:cNvSpPr txBox="1"/>
          <p:nvPr/>
        </p:nvSpPr>
        <p:spPr>
          <a:xfrm>
            <a:off x="4777368" y="2780323"/>
            <a:ext cx="2520000" cy="415498"/>
          </a:xfrm>
          <a:prstGeom prst="rect">
            <a:avLst/>
          </a:prstGeom>
          <a:solidFill>
            <a:schemeClr val="accent3"/>
          </a:solidFill>
          <a:ln>
            <a:solidFill>
              <a:srgbClr val="0070C0"/>
            </a:solidFill>
          </a:ln>
          <a:effectLst>
            <a:glow rad="139700">
              <a:schemeClr val="accent2">
                <a:satMod val="175000"/>
                <a:alpha val="40000"/>
              </a:schemeClr>
            </a:glow>
          </a:effectLst>
        </p:spPr>
        <p:txBody>
          <a:bodyPr wrap="square" rtlCol="0">
            <a:spAutoFit/>
          </a:bodyPr>
          <a:lstStyle/>
          <a:p>
            <a:pPr algn="ctr"/>
            <a:r>
              <a:rPr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H.264</a:t>
            </a:r>
            <a:r>
              <a:rPr lang="ja-JP" altLang="en-US"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 </a:t>
            </a:r>
            <a:r>
              <a:rPr lang="en-US" altLang="ja-JP" sz="1050" dirty="0" err="1" smtClean="0">
                <a:solidFill>
                  <a:schemeClr val="bg2"/>
                </a:solidFill>
                <a:latin typeface="Arial" panose="020B0604020202020204" pitchFamily="34" charset="0"/>
                <a:ea typeface="Meiryo UI" panose="020B0604030504040204" pitchFamily="50" charset="-128"/>
                <a:cs typeface="Arial" panose="020B0604020202020204" pitchFamily="34" charset="0"/>
              </a:rPr>
              <a:t>BaselineProfile</a:t>
            </a:r>
            <a:r>
              <a:rPr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rPr>
              <a:t> / Non-interleave</a:t>
            </a:r>
            <a:endParaRPr kumimoji="1" lang="en-US" altLang="ja-JP" sz="1050" dirty="0" smtClean="0">
              <a:solidFill>
                <a:schemeClr val="bg2"/>
              </a:solidFill>
              <a:latin typeface="Arial" panose="020B0604020202020204" pitchFamily="34" charset="0"/>
              <a:ea typeface="Meiryo UI" panose="020B0604030504040204" pitchFamily="50" charset="-128"/>
              <a:cs typeface="Arial" panose="020B0604020202020204" pitchFamily="34" charset="0"/>
            </a:endParaRPr>
          </a:p>
          <a:p>
            <a:pPr algn="ctr"/>
            <a:r>
              <a:rPr kumimoji="1" lang="en-US" altLang="ja-JP" sz="1050" dirty="0" smtClean="0">
                <a:solidFill>
                  <a:srgbClr val="0070C0"/>
                </a:solidFill>
                <a:latin typeface="Arial" panose="020B0604020202020204" pitchFamily="34" charset="0"/>
                <a:ea typeface="Meiryo UI" panose="020B0604030504040204" pitchFamily="50" charset="-128"/>
                <a:cs typeface="Arial" panose="020B0604020202020204" pitchFamily="34" charset="0"/>
              </a:rPr>
              <a:t>HD</a:t>
            </a:r>
            <a:endParaRPr kumimoji="1" lang="ja-JP" altLang="en-US" sz="1050" dirty="0">
              <a:solidFill>
                <a:srgbClr val="0070C0"/>
              </a:solidFill>
              <a:latin typeface="Arial" panose="020B0604020202020204" pitchFamily="34" charset="0"/>
              <a:ea typeface="Meiryo UI" panose="020B0604030504040204" pitchFamily="50" charset="-128"/>
              <a:cs typeface="Arial" panose="020B0604020202020204" pitchFamily="34" charset="0"/>
            </a:endParaRPr>
          </a:p>
        </p:txBody>
      </p:sp>
      <p:sp>
        <p:nvSpPr>
          <p:cNvPr id="80" name="Rectangle 11"/>
          <p:cNvSpPr>
            <a:spLocks noChangeArrowheads="1"/>
          </p:cNvSpPr>
          <p:nvPr/>
        </p:nvSpPr>
        <p:spPr bwMode="auto">
          <a:xfrm>
            <a:off x="4953502" y="3786594"/>
            <a:ext cx="116751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VC1300 (Full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4</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81"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7418" y="3354781"/>
            <a:ext cx="1191334" cy="5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11"/>
          <p:cNvSpPr>
            <a:spLocks noChangeArrowheads="1"/>
          </p:cNvSpPr>
          <p:nvPr/>
        </p:nvSpPr>
        <p:spPr bwMode="auto">
          <a:xfrm>
            <a:off x="7474904" y="3753635"/>
            <a:ext cx="1533244" cy="5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Other VC system (Full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 </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 Non-interleave</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1M</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83" name="Picture 63" descr="E:\Documents and Settings\yuko_narimatsu\デスクトップ\Panasonic\Ver_3.0_HDコム_ご説明資料\V3.0_商品研修資料_制作データ\各種素材\tasy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5525" y="3022408"/>
            <a:ext cx="546948" cy="66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11"/>
          <p:cNvSpPr>
            <a:spLocks noChangeArrowheads="1"/>
          </p:cNvSpPr>
          <p:nvPr/>
        </p:nvSpPr>
        <p:spPr bwMode="auto">
          <a:xfrm>
            <a:off x="6225829" y="3889637"/>
            <a:ext cx="1275826" cy="40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VC300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2Mbps</a:t>
            </a:r>
            <a:endPar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85"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6493" y="3491652"/>
            <a:ext cx="956857" cy="27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円/楕円 85"/>
          <p:cNvSpPr/>
          <p:nvPr/>
        </p:nvSpPr>
        <p:spPr bwMode="auto">
          <a:xfrm>
            <a:off x="1103406" y="6058453"/>
            <a:ext cx="895096" cy="242000"/>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7" name="円/楕円 86"/>
          <p:cNvSpPr/>
          <p:nvPr/>
        </p:nvSpPr>
        <p:spPr bwMode="auto">
          <a:xfrm>
            <a:off x="617510" y="3984333"/>
            <a:ext cx="1971527" cy="310202"/>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8" name="円/楕円 87"/>
          <p:cNvSpPr/>
          <p:nvPr/>
        </p:nvSpPr>
        <p:spPr bwMode="auto">
          <a:xfrm>
            <a:off x="2067048" y="3829681"/>
            <a:ext cx="304657" cy="172809"/>
          </a:xfrm>
          <a:prstGeom prst="ellipse">
            <a:avLst/>
          </a:prstGeom>
          <a:noFill/>
          <a:ln w="127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9" name="円/楕円 88"/>
          <p:cNvSpPr/>
          <p:nvPr/>
        </p:nvSpPr>
        <p:spPr bwMode="auto">
          <a:xfrm>
            <a:off x="6901911" y="3852692"/>
            <a:ext cx="304657" cy="172809"/>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0" name="円/楕円 89"/>
          <p:cNvSpPr/>
          <p:nvPr/>
        </p:nvSpPr>
        <p:spPr bwMode="auto">
          <a:xfrm>
            <a:off x="7572681" y="3786594"/>
            <a:ext cx="1322250" cy="544698"/>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1" name="円/楕円 90"/>
          <p:cNvSpPr/>
          <p:nvPr/>
        </p:nvSpPr>
        <p:spPr bwMode="auto">
          <a:xfrm>
            <a:off x="3733411" y="6058453"/>
            <a:ext cx="681307" cy="224582"/>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9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2749" y="5171563"/>
            <a:ext cx="562641" cy="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11"/>
          <p:cNvSpPr>
            <a:spLocks noChangeArrowheads="1"/>
          </p:cNvSpPr>
          <p:nvPr/>
        </p:nvSpPr>
        <p:spPr bwMode="auto">
          <a:xfrm>
            <a:off x="579884" y="5710419"/>
            <a:ext cx="2100248" cy="64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OS (HD)</a:t>
            </a:r>
          </a:p>
          <a:p>
            <a:pPr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H.264BaselineProfile/</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SingleNAL</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a:solidFill>
                  <a:srgbClr val="FF0000"/>
                </a:solidFill>
                <a:latin typeface="Arial" panose="020B0604020202020204" pitchFamily="34" charset="0"/>
                <a:ea typeface="Meiryo UI" panose="020B0604030504040204" pitchFamily="50" charset="-128"/>
                <a:cs typeface="Arial" panose="020B0604020202020204" pitchFamily="34" charset="0"/>
              </a:rPr>
              <a:t>512</a:t>
            </a: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pic>
        <p:nvPicPr>
          <p:cNvPr id="94" name="Picture 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340" y="5308159"/>
            <a:ext cx="604579" cy="45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11"/>
          <p:cNvSpPr>
            <a:spLocks noChangeArrowheads="1"/>
          </p:cNvSpPr>
          <p:nvPr/>
        </p:nvSpPr>
        <p:spPr bwMode="auto">
          <a:xfrm>
            <a:off x="3184400" y="5642510"/>
            <a:ext cx="1891028" cy="78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sz="900" b="1" dirty="0" smtClean="0">
                <a:solidFill>
                  <a:srgbClr val="000000"/>
                </a:solidFill>
                <a:latin typeface="Arial" panose="020B0604020202020204" pitchFamily="34" charset="0"/>
                <a:ea typeface="Meiryo UI" panose="020B0604030504040204" pitchFamily="50" charset="-128"/>
                <a:cs typeface="Arial" panose="020B0604020202020204" pitchFamily="34" charset="0"/>
              </a:rPr>
              <a:t>HDVC Mobile for Windows (HD)</a:t>
            </a:r>
          </a:p>
          <a:p>
            <a:pPr lvl="0" algn="ctr" eaLnBrk="1" fontAlgn="auto" hangingPunct="1">
              <a:spcBef>
                <a:spcPts val="0"/>
              </a:spcBef>
              <a:spcAft>
                <a:spcPts val="0"/>
              </a:spcAft>
              <a:defRPr/>
            </a:pP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H.264 </a:t>
            </a:r>
            <a:r>
              <a:rPr lang="en-US" altLang="ja-JP" sz="900" dirty="0" err="1" smtClean="0">
                <a:solidFill>
                  <a:srgbClr val="FF0000"/>
                </a:solidFill>
                <a:latin typeface="Arial" panose="020B0604020202020204" pitchFamily="34" charset="0"/>
                <a:ea typeface="Meiryo UI" panose="020B0604030504040204" pitchFamily="50" charset="-128"/>
                <a:cs typeface="Arial" panose="020B0604020202020204" pitchFamily="34" charset="0"/>
              </a:rPr>
              <a:t>HighProfile</a:t>
            </a:r>
            <a:endPar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endParaRPr>
          </a:p>
          <a:p>
            <a:pPr algn="ctr"/>
            <a:r>
              <a:rPr lang="en-US" altLang="ja-JP" sz="900" dirty="0" smtClean="0">
                <a:solidFill>
                  <a:srgbClr val="FF0000"/>
                </a:solidFill>
                <a:latin typeface="Arial" panose="020B0604020202020204" pitchFamily="34" charset="0"/>
                <a:ea typeface="Meiryo UI" panose="020B0604030504040204" pitchFamily="50" charset="-128"/>
                <a:cs typeface="Arial" panose="020B0604020202020204" pitchFamily="34" charset="0"/>
              </a:rPr>
              <a:t>768kbps</a:t>
            </a:r>
            <a:endParaRPr lang="ja-JP" altLang="en-US" sz="900" dirty="0">
              <a:solidFill>
                <a:srgbClr val="FF0000"/>
              </a:solidFill>
              <a:latin typeface="Arial" panose="020B0604020202020204" pitchFamily="34" charset="0"/>
              <a:ea typeface="Meiryo UI" panose="020B0604030504040204" pitchFamily="50" charset="-128"/>
              <a:cs typeface="Arial" panose="020B0604020202020204" pitchFamily="34" charset="0"/>
            </a:endParaRPr>
          </a:p>
        </p:txBody>
      </p:sp>
      <p:sp>
        <p:nvSpPr>
          <p:cNvPr id="96" name="円/楕円 95"/>
          <p:cNvSpPr/>
          <p:nvPr/>
        </p:nvSpPr>
        <p:spPr bwMode="auto">
          <a:xfrm>
            <a:off x="4622282" y="3811524"/>
            <a:ext cx="304657" cy="172809"/>
          </a:xfrm>
          <a:prstGeom prst="ellipse">
            <a:avLst/>
          </a:prstGeom>
          <a:no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97" name="正方形/長方形 6"/>
          <p:cNvSpPr>
            <a:spLocks noChangeArrowheads="1"/>
          </p:cNvSpPr>
          <p:nvPr/>
        </p:nvSpPr>
        <p:spPr bwMode="auto">
          <a:xfrm>
            <a:off x="357188" y="842228"/>
            <a:ext cx="8497643"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1222375" eaLnBrk="0" hangingPunct="0">
              <a:defRPr sz="1600">
                <a:solidFill>
                  <a:schemeClr val="tx1"/>
                </a:solidFill>
                <a:latin typeface="Arial" charset="0"/>
                <a:ea typeface="ＭＳ Ｐゴシック" charset="-128"/>
              </a:defRPr>
            </a:lvl1pPr>
            <a:lvl2pPr marL="742950" indent="-285750" algn="l" defTabSz="1222375" eaLnBrk="0" hangingPunct="0">
              <a:defRPr sz="1600">
                <a:solidFill>
                  <a:schemeClr val="tx1"/>
                </a:solidFill>
                <a:latin typeface="Arial" charset="0"/>
                <a:ea typeface="ＭＳ Ｐゴシック" charset="-128"/>
              </a:defRPr>
            </a:lvl2pPr>
            <a:lvl3pPr marL="1143000" indent="-228600" algn="l" defTabSz="1222375" eaLnBrk="0" hangingPunct="0">
              <a:defRPr sz="1600">
                <a:solidFill>
                  <a:schemeClr val="tx1"/>
                </a:solidFill>
                <a:latin typeface="Arial" charset="0"/>
                <a:ea typeface="ＭＳ Ｐゴシック" charset="-128"/>
              </a:defRPr>
            </a:lvl3pPr>
            <a:lvl4pPr marL="1600200" indent="-228600" algn="l" defTabSz="1222375" eaLnBrk="0" hangingPunct="0">
              <a:defRPr sz="1600">
                <a:solidFill>
                  <a:schemeClr val="tx1"/>
                </a:solidFill>
                <a:latin typeface="Arial" charset="0"/>
                <a:ea typeface="ＭＳ Ｐゴシック" charset="-128"/>
              </a:defRPr>
            </a:lvl4pPr>
            <a:lvl5pPr marL="2057400" indent="-228600" algn="l" defTabSz="1222375" eaLnBrk="0" hangingPunct="0">
              <a:defRPr sz="1600">
                <a:solidFill>
                  <a:schemeClr val="tx1"/>
                </a:solidFill>
                <a:latin typeface="Arial" charset="0"/>
                <a:ea typeface="ＭＳ Ｐゴシック" charset="-128"/>
              </a:defRPr>
            </a:lvl5pPr>
            <a:lvl6pPr marL="2514600" indent="-228600" defTabSz="12223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12223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12223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1222375" eaLnBrk="0" fontAlgn="base" hangingPunct="0">
              <a:spcBef>
                <a:spcPct val="0"/>
              </a:spcBef>
              <a:spcAft>
                <a:spcPct val="0"/>
              </a:spcAft>
              <a:defRPr sz="1600">
                <a:solidFill>
                  <a:schemeClr val="tx1"/>
                </a:solidFill>
                <a:latin typeface="Arial" charset="0"/>
                <a:ea typeface="ＭＳ Ｐゴシック" charset="-128"/>
              </a:defRPr>
            </a:lvl9pPr>
          </a:lstStyle>
          <a:p>
            <a:pPr marL="285750" indent="-285750" eaLnBrk="1" hangingPunct="1">
              <a:lnSpc>
                <a:spcPts val="2700"/>
              </a:lnSpc>
              <a:spcAft>
                <a:spcPct val="10000"/>
              </a:spcAft>
              <a:buFont typeface="Wingdings" panose="05000000000000000000" pitchFamily="2" charset="2"/>
              <a:buChar char="n"/>
            </a:pPr>
            <a:r>
              <a:rPr kumimoji="1" lang="en-US" altLang="ja-JP" b="1" dirty="0" smtClean="0">
                <a:latin typeface="Arial" panose="020B0604020202020204" pitchFamily="34" charset="0"/>
                <a:cs typeface="Arial" panose="020B0604020202020204" pitchFamily="34" charset="0"/>
              </a:rPr>
              <a:t>In case of Non Bandwidth settings (Non Dual Speed Settings)</a:t>
            </a:r>
          </a:p>
        </p:txBody>
      </p:sp>
      <p:cxnSp>
        <p:nvCxnSpPr>
          <p:cNvPr id="98" name="直線コネクタ 97"/>
          <p:cNvCxnSpPr/>
          <p:nvPr/>
        </p:nvCxnSpPr>
        <p:spPr bwMode="auto">
          <a:xfrm>
            <a:off x="3003768" y="4829596"/>
            <a:ext cx="9043" cy="15837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8556854"/>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19357</TotalTime>
  <Words>3719</Words>
  <Application>Microsoft Office PowerPoint</Application>
  <PresentationFormat>画面に合わせる (4:3)</PresentationFormat>
  <Paragraphs>876</Paragraphs>
  <Slides>24</Slides>
  <Notes>23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1_Standarddesign</vt:lpstr>
      <vt:lpstr>PowerPoint プレゼンテーション</vt:lpstr>
      <vt:lpstr>History of Revision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Panasonic HD映像コミュニケーションシステム</dc:title>
  <dc:creator>伊藤 重樹&lt;itou.shigeki@jp.panasonic.com&gt;</dc:creator>
  <cp:lastModifiedBy>山口 剛史&lt;yamaguchi.take@jp.panasonic.com&gt;</cp:lastModifiedBy>
  <cp:revision>1240</cp:revision>
  <cp:lastPrinted>2005-03-15T07:48:11Z</cp:lastPrinted>
  <dcterms:created xsi:type="dcterms:W3CDTF">2004-11-16T16:03:16Z</dcterms:created>
  <dcterms:modified xsi:type="dcterms:W3CDTF">2015-07-28T01:35:29Z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